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5.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6.xml" ContentType="application/vnd.openxmlformats-officedocument.theme+xml"/>
  <Override PartName="/ppt/tags/tag1.xml" ContentType="application/vnd.openxmlformats-officedocument.presentationml.tags+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7.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439" r:id="rId4"/>
    <p:sldMasterId id="2147484511" r:id="rId5"/>
    <p:sldMasterId id="2147484536" r:id="rId6"/>
    <p:sldMasterId id="2147484558" r:id="rId7"/>
    <p:sldMasterId id="2147484584" r:id="rId8"/>
    <p:sldMasterId id="2147484610" r:id="rId9"/>
    <p:sldMasterId id="2147484624" r:id="rId10"/>
    <p:sldMasterId id="2147484637" r:id="rId11"/>
  </p:sldMasterIdLst>
  <p:notesMasterIdLst>
    <p:notesMasterId r:id="rId35"/>
  </p:notesMasterIdLst>
  <p:handoutMasterIdLst>
    <p:handoutMasterId r:id="rId36"/>
  </p:handoutMasterIdLst>
  <p:sldIdLst>
    <p:sldId id="1580" r:id="rId12"/>
    <p:sldId id="1505" r:id="rId13"/>
    <p:sldId id="1581" r:id="rId14"/>
    <p:sldId id="1582" r:id="rId15"/>
    <p:sldId id="1583" r:id="rId16"/>
    <p:sldId id="1514" r:id="rId17"/>
    <p:sldId id="1543" r:id="rId18"/>
    <p:sldId id="1515" r:id="rId19"/>
    <p:sldId id="1557" r:id="rId20"/>
    <p:sldId id="1544" r:id="rId21"/>
    <p:sldId id="1516" r:id="rId22"/>
    <p:sldId id="1552" r:id="rId23"/>
    <p:sldId id="1541" r:id="rId24"/>
    <p:sldId id="1571" r:id="rId25"/>
    <p:sldId id="1572" r:id="rId26"/>
    <p:sldId id="1573" r:id="rId27"/>
    <p:sldId id="1574" r:id="rId28"/>
    <p:sldId id="1575" r:id="rId29"/>
    <p:sldId id="1576" r:id="rId30"/>
    <p:sldId id="1577" r:id="rId31"/>
    <p:sldId id="1578" r:id="rId32"/>
    <p:sldId id="1579" r:id="rId33"/>
    <p:sldId id="1502" r:id="rId3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64"/>
    <a:srgbClr val="002050"/>
    <a:srgbClr val="00BCF2"/>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79002" autoAdjust="0"/>
  </p:normalViewPr>
  <p:slideViewPr>
    <p:cSldViewPr snapToGrid="0">
      <p:cViewPr varScale="1">
        <p:scale>
          <a:sx n="60" d="100"/>
          <a:sy n="60" d="100"/>
        </p:scale>
        <p:origin x="1092" y="7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image" Target="../media/image33.png"/><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diagrams/_rels/drawing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image" Target="../media/image33.png"/><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2/14/2017 8:00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6.png>
</file>

<file path=ppt/media/image28.png>
</file>

<file path=ppt/media/image3.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8.png>
</file>

<file path=ppt/media/image49.png>
</file>

<file path=ppt/media/image5.png>
</file>

<file path=ppt/media/image50.png>
</file>

<file path=ppt/media/image51.png>
</file>

<file path=ppt/media/image52.png>
</file>

<file path=ppt/media/image53.png>
</file>

<file path=ppt/media/image54.jpeg>
</file>

<file path=ppt/media/image55.png>
</file>

<file path=ppt/media/image56.png>
</file>

<file path=ppt/media/image57.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msdn.microsoft.com/en-us/library/azure/dd179355.aspx"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hive.apache.org/"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zure.microsoft.com/en-us/blog/using-ambari-views-to-author-hive-and-pig-queri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powerbi.microsoft.com/en-us/documentation/powerbi-service-get-data/"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owerbi.microsoft.com/en-us/guided-learning/"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mva.microsoft.com/en-US/training-courses/data-visualizations-with-power-bi-in-excel-2013-8889?l=kBrlM2A3_104984382"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powerbi.com/" TargetMode="External"/><Relationship Id="rId7" Type="http://schemas.openxmlformats.org/officeDocument/2006/relationships/hyperlink" Target="https://app.powerbi.com/view?r=eyJrIjoiYWU2ZWQyNzYtOWNlZi00YmU2LWIyYjYtMjk1MWY5YjIyZGIyIiwidCI6ImY1NDViZDY2LTdjM2YtNDcyOS04NTFhLWI3Y2EzYWM5ZmI2ZSIsImMiOjh9"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powerbi.microsoft.com/en-us/Mobile" TargetMode="External"/><Relationship Id="rId5" Type="http://schemas.openxmlformats.org/officeDocument/2006/relationships/hyperlink" Target="https://support.office.com/en-us/article/Get-Transform-in-Excel-2016-881c63c6-37c5-4ca2-b616-59e18d75b4de?ui=en-US&amp;rs=en-US&amp;ad=US" TargetMode="External"/><Relationship Id="rId4" Type="http://schemas.openxmlformats.org/officeDocument/2006/relationships/hyperlink" Target="https://powerbi.microsoft.com/en-us/documentation/powerbi-desktop-latest-update/"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powerbi.microsoft.com/en-us/documentation/powerbi-desktop-getting-started/"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powerbi.microsoft.com/en-us/documentation/powerbi-desktop-data-view/"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powerbi.microsoft.com/en-us/documentation/powerbi-desktop-report-view/" TargetMode="External"/><Relationship Id="rId4" Type="http://schemas.openxmlformats.org/officeDocument/2006/relationships/hyperlink" Target="https://powerbi.microsoft.com/en-us/documentation/powerbi-desktop-relationship-view/"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powerbi.microsoft.com/en-us/documentation/powerbi-desktop-getting-started/"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ervices.odata.org/V4/Northwind/Northwind.svc/" TargetMode="External"/><Relationship Id="rId5" Type="http://schemas.openxmlformats.org/officeDocument/2006/relationships/hyperlink" Target="http://tinyurl.com/buckwoodypbi2" TargetMode="External"/><Relationship Id="rId4" Type="http://schemas.openxmlformats.org/officeDocument/2006/relationships/hyperlink" Target="http://tinyurl.com/buckwoodypbi1"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bit.ly/29q32I1"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www.forbes.com/sites/brentdykes/2016/03/31/data-storytelling-the-essential-data-science-skill-everyone-needs/#47248463f0c8" TargetMode="External"/><Relationship Id="rId5" Type="http://schemas.openxmlformats.org/officeDocument/2006/relationships/hyperlink" Target="http://community.powerbi.com/t5/Data-Stories-Gallery/Vizion-Solutions-MLB-Analysis/m-p/60504" TargetMode="External"/><Relationship Id="rId4" Type="http://schemas.openxmlformats.org/officeDocument/2006/relationships/hyperlink" Target="http://www.datapointed.net/2010/01/crayola-crayon-color-char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amazon.com/Street-Journal-Guide-Information-Graphics/dp/0393347281"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blogs.msdn.com/b/microsoft_business_intelligence1/archive/2012/10/08/best-practices-in-data-visualization.aspx" TargetMode="Externa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powerbi.microsoft.com/en-us/documentation/powerbi-service-tips-for-designing-a-great-dashboard/"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powerbi.microsoft.com/en-us/documentation/powerbi-service-q-and-a/"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5.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zure.microsoft.com/en-us/services/cognitive-servic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walkthrough-5-publish-web-service/"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zure.microsoft.com/en-us/documentation/services/cognitive-servic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github.com/Microsoft/Windows-universal-samples/tree/master/Samples/SpeechRecognitionAndSynthesis" TargetMode="External"/><Relationship Id="rId3" Type="http://schemas.openxmlformats.org/officeDocument/2006/relationships/hyperlink" Target="https://channel9.msdn.com/Blogs/Dev-Inspiration/What-Developers-Need-To-Know-About-the-Cortana-API" TargetMode="External"/><Relationship Id="rId7" Type="http://schemas.openxmlformats.org/officeDocument/2006/relationships/hyperlink" Target="https://msdn.microsoft.com/en-us/library/windows/apps/xaml/dn974230.aspx?f=255&amp;MSPPError=-2147217396"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channel9.msdn.com/Shows/Visual-Studio-Toolbox/App-Development-with-Cortana" TargetMode="External"/><Relationship Id="rId11" Type="http://schemas.openxmlformats.org/officeDocument/2006/relationships/hyperlink" Target="https://mva.microsoft.com/en-US/training-courses/universal-windows-app-development-with-cortana-and-the-speech-sdk-8487?l=20D3s5Xz_5904984382" TargetMode="External"/><Relationship Id="rId5" Type="http://schemas.openxmlformats.org/officeDocument/2006/relationships/hyperlink" Target="https://code.msdn.microsoft.com/Voice-Commands-Quickstart-64ce68ce" TargetMode="External"/><Relationship Id="rId10" Type="http://schemas.openxmlformats.org/officeDocument/2006/relationships/hyperlink" Target="http://www.slideshare.net/ActiveNick/building-windows-10-universal-apps-with-speech-and-Cortana" TargetMode="External"/><Relationship Id="rId4" Type="http://schemas.openxmlformats.org/officeDocument/2006/relationships/hyperlink" Target="https://mva.microsoft.com/en-US/training-courses/universal-windows-app-development-with-cortana-and-the-speech-sdk-8487" TargetMode="External"/><Relationship Id="rId9" Type="http://schemas.openxmlformats.org/officeDocument/2006/relationships/hyperlink" Target="https://github.com/Microsoft/Windows-universal-samples/tree/master/Samples/CortanaVoiceCommand"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152916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Azure Storage Services REST API Reference - </a:t>
            </a:r>
            <a:r>
              <a:rPr lang="en-US" dirty="0">
                <a:hlinkClick r:id="rId3"/>
              </a:rPr>
              <a:t>https://msdn.microsoft.com/en-us/library/azure/dd179355.aspx</a:t>
            </a:r>
            <a:r>
              <a:rPr lang="en-US" dirty="0"/>
              <a: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805002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Understanding HIVE: </a:t>
            </a:r>
            <a:r>
              <a:rPr lang="en-US" dirty="0">
                <a:hlinkClick r:id="rId3"/>
              </a:rPr>
              <a:t>http://hive.apache.org/</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054404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1. More about </a:t>
            </a:r>
            <a:r>
              <a:rPr lang="en-US" sz="1800" dirty="0" err="1"/>
              <a:t>Ambari</a:t>
            </a:r>
            <a:r>
              <a:rPr lang="en-US" sz="1800" dirty="0"/>
              <a:t> Views: </a:t>
            </a:r>
            <a:r>
              <a:rPr lang="en-US" sz="1800" dirty="0">
                <a:hlinkClick r:id="rId3"/>
              </a:rPr>
              <a:t>https://azure.microsoft.com/en-us/blog/using-ambari-views-to-author-hive-and-pig-queries/</a:t>
            </a:r>
            <a:r>
              <a:rPr lang="en-US" sz="1800"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122789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Data Sources for Power BI: </a:t>
            </a:r>
            <a:r>
              <a:rPr lang="en-US" dirty="0">
                <a:hlinkClick r:id="rId3"/>
              </a:rPr>
              <a:t>https://powerbi.microsoft.com/en-us/documentation/powerbi-service-get-data/</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57579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Guided Learning: </a:t>
            </a:r>
            <a:r>
              <a:rPr lang="en-US" dirty="0">
                <a:hlinkClick r:id="rId3"/>
              </a:rPr>
              <a:t>https://powerbi.microsoft.com/en-us/guided-learning/</a:t>
            </a:r>
            <a:r>
              <a:rPr lang="en-US" dirty="0"/>
              <a:t> </a:t>
            </a:r>
          </a:p>
          <a:p>
            <a:pPr marL="228600" indent="-228600">
              <a:buFont typeface="+mj-lt"/>
              <a:buAutoNum type="arabicPeriod"/>
            </a:pPr>
            <a:r>
              <a:rPr lang="en-US" dirty="0"/>
              <a:t>4-part</a:t>
            </a:r>
            <a:r>
              <a:rPr lang="en-US" baseline="0" dirty="0"/>
              <a:t> online course for Power BI in Excel 2013: </a:t>
            </a:r>
            <a:r>
              <a:rPr lang="en-US" baseline="0" dirty="0">
                <a:hlinkClick r:id="rId4"/>
              </a:rPr>
              <a:t>https://mva.microsoft.com/en-US/training-courses/data-visualizations-with-power-bi-in-excel-2013-8889?l=kBrlM2A3_104984382</a:t>
            </a:r>
            <a:r>
              <a:rPr lang="en-US" baseline="0"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758567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Web Portal – </a:t>
            </a:r>
            <a:r>
              <a:rPr lang="en-US" dirty="0">
                <a:hlinkClick r:id="rId3"/>
              </a:rPr>
              <a:t>http://powerbi.com</a:t>
            </a:r>
            <a:r>
              <a:rPr lang="en-US" dirty="0"/>
              <a:t> </a:t>
            </a:r>
          </a:p>
          <a:p>
            <a:pPr marL="228600" indent="-228600">
              <a:buFont typeface="+mj-lt"/>
              <a:buAutoNum type="arabicPeriod"/>
            </a:pPr>
            <a:r>
              <a:rPr lang="en-US" dirty="0"/>
              <a:t>Power BI Desktop - </a:t>
            </a:r>
            <a:r>
              <a:rPr lang="en-US" dirty="0">
                <a:hlinkClick r:id="rId4"/>
              </a:rPr>
              <a:t>https://powerbi.microsoft.com/en-us/documentation/powerbi-desktop-latest-update/</a:t>
            </a:r>
            <a:r>
              <a:rPr lang="en-US" dirty="0"/>
              <a:t>  </a:t>
            </a:r>
          </a:p>
          <a:p>
            <a:pPr marL="228600" indent="-228600">
              <a:buFont typeface="+mj-lt"/>
              <a:buAutoNum type="arabicPeriod"/>
            </a:pPr>
            <a:r>
              <a:rPr lang="en-US" dirty="0"/>
              <a:t>Excel - </a:t>
            </a:r>
            <a:r>
              <a:rPr lang="en-US" dirty="0">
                <a:hlinkClick r:id="rId5"/>
              </a:rPr>
              <a:t>https://support.office.com/en-us/article/Get-Transform-in-Excel-2016-881c63c6-37c5-4ca2-b616-59e18d75b4de?ui=en-US&amp;rs=en-US&amp;ad=US</a:t>
            </a:r>
            <a:r>
              <a:rPr lang="en-US" dirty="0"/>
              <a:t>  </a:t>
            </a:r>
          </a:p>
          <a:p>
            <a:pPr marL="228600" indent="-228600">
              <a:buFont typeface="+mj-lt"/>
              <a:buAutoNum type="arabicPeriod"/>
            </a:pPr>
            <a:r>
              <a:rPr lang="en-US" dirty="0"/>
              <a:t>Mobile Apps - </a:t>
            </a:r>
            <a:r>
              <a:rPr lang="en-US" dirty="0">
                <a:hlinkClick r:id="rId6"/>
              </a:rPr>
              <a:t>https://powerbi.microsoft.com/en-us/Mobile</a:t>
            </a:r>
            <a:r>
              <a:rPr lang="en-US" dirty="0"/>
              <a:t>  </a:t>
            </a:r>
          </a:p>
          <a:p>
            <a:pPr marL="228600" indent="-228600">
              <a:buFont typeface="+mj-lt"/>
              <a:buAutoNum type="arabicPeriod"/>
            </a:pPr>
            <a:r>
              <a:rPr lang="en-US" dirty="0"/>
              <a:t>Use this link to see what you are able to do: </a:t>
            </a:r>
            <a:r>
              <a:rPr lang="en-US" dirty="0">
                <a:hlinkClick r:id="rId7"/>
              </a:rPr>
              <a:t>https://app.powerbi.com/view?r=eyJrIjoiYWU2ZWQyNzYtOWNlZi00YmU2LWIyYjYtMjk1MWY5YjIyZGIyIiwidCI6ImY1NDViZDY2LTdjM2YtNDcyOS04NTFhLWI3Y2EzYWM5ZmI2ZSIsImMiOjh9</a:t>
            </a:r>
            <a:r>
              <a:rPr lang="en-US" dirty="0"/>
              <a:t>   </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180648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Getting Started: </a:t>
            </a:r>
            <a:r>
              <a:rPr lang="en-US" dirty="0">
                <a:hlinkClick r:id="rId3"/>
              </a:rPr>
              <a:t>https://powerbi.microsoft.com/en-us/documentation/powerbi-desktop-getting-started/</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283246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Data View: </a:t>
            </a:r>
            <a:r>
              <a:rPr lang="en-US" dirty="0">
                <a:hlinkClick r:id="rId3"/>
              </a:rPr>
              <a:t>https://powerbi.microsoft.com/en-us/documentation/powerbi-desktop-data-view/</a:t>
            </a:r>
            <a:r>
              <a:rPr lang="en-US" dirty="0"/>
              <a:t> </a:t>
            </a:r>
          </a:p>
          <a:p>
            <a:pPr marL="342900" indent="-342900">
              <a:buFont typeface="+mj-lt"/>
              <a:buAutoNum type="arabicPeriod"/>
            </a:pPr>
            <a:r>
              <a:rPr lang="en-US" dirty="0"/>
              <a:t>Relationship View: </a:t>
            </a:r>
            <a:r>
              <a:rPr lang="en-US" dirty="0">
                <a:hlinkClick r:id="rId4"/>
              </a:rPr>
              <a:t>https://powerbi.microsoft.com/en-us/documentation/powerbi-desktop-relationship-view/</a:t>
            </a:r>
            <a:r>
              <a:rPr lang="en-US" dirty="0"/>
              <a:t> </a:t>
            </a:r>
          </a:p>
          <a:p>
            <a:pPr marL="342900" indent="-342900">
              <a:buFont typeface="+mj-lt"/>
              <a:buAutoNum type="arabicPeriod"/>
            </a:pPr>
            <a:r>
              <a:rPr lang="en-US" dirty="0"/>
              <a:t>Report View: </a:t>
            </a:r>
            <a:r>
              <a:rPr lang="en-US" dirty="0">
                <a:hlinkClick r:id="rId5"/>
              </a:rPr>
              <a:t>https://powerbi.microsoft.com/en-us/documentation/powerbi-desktop-report-view/</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120424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1: First-time, comprehensive example: </a:t>
            </a:r>
            <a:r>
              <a:rPr lang="en-US" dirty="0">
                <a:latin typeface="+mn-lt"/>
                <a:hlinkClick r:id="rId3"/>
              </a:rPr>
              <a:t>https://powerbi.microsoft.com/en-us/documentation/powerbi-desktop-getting-started/</a:t>
            </a:r>
            <a:r>
              <a:rPr lang="en-US" dirty="0">
                <a:latin typeface="+mn-lt"/>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2: EMEA soccer</a:t>
            </a:r>
            <a:r>
              <a:rPr lang="en-US" baseline="0" dirty="0">
                <a:latin typeface="+mn-lt"/>
              </a:rPr>
              <a:t> </a:t>
            </a:r>
            <a:r>
              <a:rPr lang="en-US" dirty="0">
                <a:latin typeface="+mn-lt"/>
              </a:rPr>
              <a:t>data example : </a:t>
            </a:r>
            <a:r>
              <a:rPr lang="en-US" dirty="0">
                <a:latin typeface="+mn-lt"/>
                <a:hlinkClick r:id="rId4"/>
              </a:rPr>
              <a:t>http://tinyurl.com/buckwoodypbi1</a:t>
            </a:r>
            <a:endParaRPr lang="en-US"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3: US retirement example: </a:t>
            </a:r>
            <a:r>
              <a:rPr lang="en-US" dirty="0">
                <a:latin typeface="+mn-lt"/>
                <a:hlinkClick r:id="rId5"/>
              </a:rPr>
              <a:t>http://tinyurl.com/buckwoodypbi2</a:t>
            </a:r>
            <a:endParaRPr lang="en-US"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latin typeface="+mn-lt"/>
              </a:rPr>
              <a:t>Option 4: Open Power BI</a:t>
            </a:r>
            <a:r>
              <a:rPr lang="en-US" baseline="0" dirty="0">
                <a:latin typeface="+mn-lt"/>
              </a:rPr>
              <a:t> or Excel, and use this data source:  </a:t>
            </a:r>
            <a:r>
              <a:rPr lang="en-US" baseline="0" dirty="0">
                <a:latin typeface="+mn-lt"/>
                <a:hlinkClick r:id="rId6"/>
              </a:rPr>
              <a:t>http://services.odata.org/V4/Northwind/Northwind.svc/</a:t>
            </a:r>
            <a:endParaRPr lang="en-US" baseline="0" dirty="0">
              <a:latin typeface="+mn-lt"/>
            </a:endParaRP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Define Relationships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Change the data types to be appropriate for location, summation, etc.</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baseline="0" dirty="0">
                <a:latin typeface="+mn-lt"/>
              </a:rPr>
              <a:t>Create linked graphics based on those relationships and data elements</a:t>
            </a:r>
            <a:endParaRPr lang="en-US"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708990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On Demand Webinar: </a:t>
            </a:r>
            <a:r>
              <a:rPr lang="en-US" dirty="0">
                <a:hlinkClick r:id="rId3"/>
              </a:rPr>
              <a:t>http://bit.ly/29q32I1</a:t>
            </a:r>
            <a:r>
              <a:rPr lang="en-US" dirty="0"/>
              <a:t> </a:t>
            </a:r>
          </a:p>
          <a:p>
            <a:pPr marL="342900" indent="-342900">
              <a:buFont typeface="+mj-lt"/>
              <a:buAutoNum type="arabicPeriod"/>
            </a:pPr>
            <a:r>
              <a:rPr lang="en-US" dirty="0"/>
              <a:t>Interesting Example of Good Visualization: </a:t>
            </a:r>
            <a:r>
              <a:rPr lang="en-US" dirty="0">
                <a:hlinkClick r:id="rId4"/>
              </a:rPr>
              <a:t>http://www.datapointed.net/2010/01/crayola-crayon-color-chart/</a:t>
            </a:r>
            <a:r>
              <a:rPr lang="en-US" dirty="0"/>
              <a:t>  </a:t>
            </a:r>
          </a:p>
          <a:p>
            <a:pPr marL="342900" indent="-342900">
              <a:buFont typeface="+mj-lt"/>
              <a:buAutoNum type="arabicPeriod"/>
            </a:pPr>
            <a:r>
              <a:rPr lang="en-US"/>
              <a:t>Another one: </a:t>
            </a:r>
            <a:r>
              <a:rPr lang="en-US" sz="1800" u="sng" kern="1200">
                <a:solidFill>
                  <a:schemeClr val="tx1"/>
                </a:solidFill>
                <a:effectLst/>
                <a:latin typeface="Segoe UI Light" pitchFamily="34" charset="0"/>
                <a:ea typeface="+mn-ea"/>
                <a:cs typeface="+mn-cs"/>
                <a:hlinkClick r:id="rId5"/>
              </a:rPr>
              <a:t>http://community.powerbi.com/t5/Data-Stories-Gallery/Vizion-Solutions-MLB-Analysis/m-p/60504</a:t>
            </a:r>
            <a:r>
              <a:rPr lang="en-US" sz="1800" kern="1200">
                <a:solidFill>
                  <a:schemeClr val="tx1"/>
                </a:solidFill>
                <a:effectLst/>
                <a:latin typeface="Segoe UI Light" pitchFamily="34" charset="0"/>
                <a:ea typeface="+mn-ea"/>
                <a:cs typeface="+mn-cs"/>
              </a:rPr>
              <a:t>  </a:t>
            </a:r>
            <a:endParaRPr lang="en-US" dirty="0"/>
          </a:p>
          <a:p>
            <a:pPr marL="342900" indent="-342900">
              <a:buFont typeface="+mj-lt"/>
              <a:buAutoNum type="arabicPeriod"/>
            </a:pPr>
            <a:r>
              <a:rPr lang="en-US" dirty="0"/>
              <a:t>Great</a:t>
            </a:r>
            <a:r>
              <a:rPr lang="en-US" baseline="0" dirty="0"/>
              <a:t> book on data visualization:  </a:t>
            </a:r>
            <a:r>
              <a:rPr lang="en-US" b="1" dirty="0"/>
              <a:t>The Wall Street Journal Guide to Information Graphics: The Dos and Don'ts of Presenting Data, Facts, and Figures Paperback  – December 16, 2013 </a:t>
            </a:r>
          </a:p>
          <a:p>
            <a:pPr marL="342900" indent="-342900">
              <a:buFont typeface="+mj-lt"/>
              <a:buAutoNum type="arabicPeriod"/>
            </a:pPr>
            <a:r>
              <a:rPr lang="en-US" dirty="0"/>
              <a:t>Article on Data Storytelling: </a:t>
            </a:r>
            <a:r>
              <a:rPr lang="en-US" dirty="0">
                <a:hlinkClick r:id="rId6"/>
              </a:rPr>
              <a:t>http://www.forbes.com/sites/brentdykes/2016/03/31/data-storytelling-the-essential-data-science-skill-everyone-needs/#47248463f0c8</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07328AF-CB56-472B-9A4E-CEB6EDD5FBF3}"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788792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600" dirty="0"/>
              <a:t>At the</a:t>
            </a:r>
            <a:r>
              <a:rPr lang="en-US" sz="1600" baseline="0" dirty="0"/>
              <a:t> end of this Module, you will:</a:t>
            </a:r>
          </a:p>
          <a:p>
            <a:pPr marL="445862" lvl="1" indent="-228600">
              <a:buFont typeface="+mj-lt"/>
              <a:buAutoNum type="arabicPeriod"/>
            </a:pPr>
            <a:r>
              <a:rPr lang="en-US" sz="1600" baseline="0" dirty="0"/>
              <a:t>Understand how to publish an Azure ML API</a:t>
            </a:r>
          </a:p>
          <a:p>
            <a:pPr marL="445862" lvl="1" indent="-228600">
              <a:buFont typeface="+mj-lt"/>
              <a:buAutoNum type="arabicPeriod"/>
            </a:pPr>
            <a:r>
              <a:rPr lang="en-US" sz="1600" baseline="0" dirty="0"/>
              <a:t>Understand the access methods of Azure Storage and Intelligent processing systems</a:t>
            </a:r>
          </a:p>
          <a:p>
            <a:pPr marL="445862" lvl="1" indent="-228600">
              <a:buFont typeface="+mj-lt"/>
              <a:buAutoNum type="arabicPeriod"/>
            </a:pPr>
            <a:r>
              <a:rPr lang="en-US" sz="1600" baseline="0" dirty="0"/>
              <a:t>Understand the options to send a HIVE query to an HDI system</a:t>
            </a:r>
          </a:p>
          <a:p>
            <a:pPr marL="445862" lvl="1" indent="-228600">
              <a:buFont typeface="+mj-lt"/>
              <a:buAutoNum type="arabicPeriod"/>
            </a:pPr>
            <a:r>
              <a:rPr lang="en-US" sz="1600" baseline="0" dirty="0"/>
              <a:t>Use Power BI to Access Data</a:t>
            </a:r>
          </a:p>
          <a:p>
            <a:pPr marL="445862" lvl="1" indent="-228600">
              <a:buFont typeface="+mj-lt"/>
              <a:buAutoNum type="arabicPeriod"/>
            </a:pPr>
            <a:endParaRPr lang="en-US" sz="1600" baseline="0" dirty="0"/>
          </a:p>
          <a:p>
            <a:pPr marL="445862" lvl="1" indent="-228600">
              <a:buFont typeface="+mj-lt"/>
              <a:buAutoNum type="arabicPeriod"/>
            </a:pPr>
            <a:endParaRPr lang="en-US" sz="1600" baseline="0" dirty="0"/>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From the book The Wall Street Journal Guide to Information Graphics: </a:t>
            </a:r>
            <a:r>
              <a:rPr lang="en-US" dirty="0">
                <a:hlinkClick r:id="rId3"/>
              </a:rPr>
              <a:t>http://www.amazon.com/Street-Journal-Guide-Information-Graphics/dp/0393347281</a:t>
            </a:r>
            <a:r>
              <a:rPr lang="en-US" dirty="0"/>
              <a:t>  </a:t>
            </a:r>
          </a:p>
          <a:p>
            <a:pPr marL="228600" indent="-228600">
              <a:buFont typeface="+mj-lt"/>
              <a:buAutoNum type="arabicPeriod"/>
            </a:pPr>
            <a:r>
              <a:rPr lang="en-US" dirty="0"/>
              <a:t>Finding the right visualization: </a:t>
            </a:r>
            <a:r>
              <a:rPr lang="en-US" dirty="0">
                <a:hlinkClick r:id="rId4"/>
              </a:rPr>
              <a:t>http://blogs.msdn.com/b/microsoft_business_intelligence1/archive/2012/10/08/best-practices-in-data-visualization.aspx</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5931609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Full article: </a:t>
            </a:r>
            <a:r>
              <a:rPr lang="en-US" baseline="0" dirty="0">
                <a:hlinkClick r:id="rId3"/>
              </a:rPr>
              <a:t>https://powerbi.microsoft.com/en-us/documentation/powerbi-service-tips-for-designing-a-great-dashboard/</a:t>
            </a:r>
            <a:r>
              <a:rPr lang="en-US" baseline="0" dirty="0"/>
              <a:t>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05347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5815012" cy="3271837"/>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Power BI Q and A: </a:t>
            </a:r>
            <a:r>
              <a:rPr lang="en-US" dirty="0">
                <a:hlinkClick r:id="rId3"/>
              </a:rPr>
              <a:t>https://powerbi.microsoft.com/en-us/documentation/powerbi-service-q-and-a/</a:t>
            </a:r>
            <a:r>
              <a:rPr lang="en-US" dirty="0"/>
              <a:t> </a:t>
            </a:r>
          </a:p>
          <a:p>
            <a:pPr marL="228600" indent="-228600">
              <a:buFont typeface="+mj-lt"/>
              <a:buAutoNum type="arabicPeriod"/>
            </a:pPr>
            <a:r>
              <a:rPr lang="en-US"/>
              <a:t>R Visualizations: http://community.powerbi.com/t5/R-Script-Showcase/bd-p/RVisuals?utm_content=buffer78b5e&amp;utm_medium=social&amp;utm_source=facebook.com&amp;utm_campaign=buffer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60969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79846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165306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119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List of API’s: </a:t>
            </a:r>
            <a:r>
              <a:rPr lang="en-US" dirty="0">
                <a:hlinkClick r:id="rId3"/>
              </a:rPr>
              <a:t>https://azure.microsoft.com/en-us/services/cognitive-services/</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32153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Publishing Steps: </a:t>
            </a:r>
            <a:r>
              <a:rPr lang="en-US" dirty="0">
                <a:hlinkClick r:id="rId3"/>
              </a:rPr>
              <a:t>https://azure.microsoft.com/en-us/documentation/articles/machine-learning-walkthrough-5-publish-web-service/</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002272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Cognitive Services: </a:t>
            </a:r>
            <a:r>
              <a:rPr lang="en-US" dirty="0">
                <a:hlinkClick r:id="rId3"/>
              </a:rPr>
              <a:t>https://azure.microsoft.com/en-us/documentation/services/cognitive-services/</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66403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216706"/>
          </a:xfrm>
        </p:spPr>
        <p:txBody>
          <a:bodyPr/>
          <a:lstStyle/>
          <a:p>
            <a:pPr marL="228600" indent="-228600">
              <a:buAutoNum type="arabicPeriod"/>
            </a:pPr>
            <a:r>
              <a:rPr lang="en-US" sz="1200" dirty="0"/>
              <a:t>What Developers Need To Know About the Cortana API - </a:t>
            </a:r>
            <a:r>
              <a:rPr lang="en-US" sz="1200" dirty="0">
                <a:hlinkClick r:id="rId3"/>
              </a:rPr>
              <a:t>https://channel9.msdn.com/Blogs/Dev-Inspiration/What-Developers-Need-To-Know-About-the-Cortana-API</a:t>
            </a:r>
            <a:r>
              <a:rPr lang="en-US" sz="1200" dirty="0"/>
              <a:t>  </a:t>
            </a:r>
          </a:p>
          <a:p>
            <a:pPr marL="228600" indent="-228600">
              <a:buAutoNum type="arabicPeriod"/>
            </a:pPr>
            <a:r>
              <a:rPr lang="en-US" sz="1200" dirty="0"/>
              <a:t>Full Training</a:t>
            </a:r>
            <a:r>
              <a:rPr lang="en-US" sz="1200" baseline="0" dirty="0"/>
              <a:t> Course: </a:t>
            </a:r>
            <a:r>
              <a:rPr lang="en-US" sz="1200" baseline="0" dirty="0">
                <a:hlinkClick r:id="rId4"/>
              </a:rPr>
              <a:t>https://mva.microsoft.com/en-US/training-courses/universal-windows-app-development-with-cortana-and-the-speech-sdk-8487</a:t>
            </a:r>
            <a:r>
              <a:rPr lang="en-US" sz="1200" baseline="0" dirty="0"/>
              <a:t>  </a:t>
            </a:r>
          </a:p>
          <a:p>
            <a:pPr marL="228600" indent="-228600">
              <a:buAutoNum type="arabicPeriod"/>
            </a:pPr>
            <a:r>
              <a:rPr lang="en-US" sz="1200" baseline="0" dirty="0" err="1"/>
              <a:t>Quickstart</a:t>
            </a:r>
            <a:r>
              <a:rPr lang="en-US" sz="1200" baseline="0" dirty="0"/>
              <a:t> - </a:t>
            </a:r>
            <a:r>
              <a:rPr lang="en-US" sz="1200" baseline="0" dirty="0">
                <a:hlinkClick r:id="rId5"/>
              </a:rPr>
              <a:t>https://code.msdn.microsoft.com/Voice-Commands-Quickstart-64ce68ce</a:t>
            </a:r>
            <a:r>
              <a:rPr lang="en-US" sz="1200" baseline="0" dirty="0"/>
              <a:t>  (Note - will install Windows Phone emulator in your VS)</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baseline="0" dirty="0"/>
              <a:t>Training Series on Microsoft Virtual Academy: </a:t>
            </a:r>
            <a:r>
              <a:rPr lang="en-US" sz="1200" u="sng" kern="1200" dirty="0">
                <a:solidFill>
                  <a:schemeClr val="tx1"/>
                </a:solidFill>
                <a:effectLst/>
                <a:hlinkClick r:id="rId4"/>
              </a:rPr>
              <a:t>https://mva.microsoft.com/en-US/training-courses/universal-windows-app-development-with-cortana-and-the-speech-sdk-8487</a:t>
            </a:r>
            <a:r>
              <a:rPr lang="en-US" sz="1200" u="sng" kern="1200" dirty="0">
                <a:solidFill>
                  <a:schemeClr val="tx1"/>
                </a:solidFill>
                <a:effectLst/>
              </a:rPr>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6"/>
              </a:rPr>
              <a:t>https://channel9.msdn.com/Shows/Visual-Studio-Toolbox/App-Development-with-Cortana</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7"/>
              </a:rPr>
              <a:t>https://msdn.microsoft.com/en-us/library/windows/apps/xaml/dn974230.aspx?f=255&amp;MSPPError=-2147217396</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8"/>
              </a:rPr>
              <a:t>https://github.com/Microsoft/Windows-universal-samples/tree/master/Samples/SpeechRecognitionAndSynthesis</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9"/>
              </a:rPr>
              <a:t>https://github.com/Microsoft/Windows-universal-samples/tree/master/Samples/CortanaVoiceCommand</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10"/>
              </a:rPr>
              <a:t>http://www.slideshare.net/ActiveNick/building-windows-10-universal-apps-with-speech-and-Cortana</a:t>
            </a:r>
            <a:r>
              <a:rPr lang="en-US" sz="1200" dirty="0"/>
              <a:t>  </a:t>
            </a:r>
          </a:p>
          <a:p>
            <a:pPr marL="228600" marR="0" indent="-228600" algn="l" defTabSz="932742" rtl="0" eaLnBrk="1" fontAlgn="auto" latinLnBrk="0" hangingPunct="1">
              <a:lnSpc>
                <a:spcPct val="90000"/>
              </a:lnSpc>
              <a:spcBef>
                <a:spcPts val="0"/>
              </a:spcBef>
              <a:spcAft>
                <a:spcPts val="340"/>
              </a:spcAft>
              <a:buClrTx/>
              <a:buSzTx/>
              <a:buFontTx/>
              <a:buAutoNum type="arabicPeriod"/>
              <a:tabLst/>
              <a:defRPr/>
            </a:pPr>
            <a:r>
              <a:rPr lang="en-US" sz="1200" dirty="0">
                <a:hlinkClick r:id="rId11"/>
              </a:rPr>
              <a:t>https://mva.microsoft.com/en-US/training-courses/universal-windows-app-development-with-cortana-and-the-speech-sdk-8487?l=20D3s5Xz_5904984382</a:t>
            </a:r>
            <a:r>
              <a:rPr lang="en-US" sz="1200" dirty="0"/>
              <a:t>  </a:t>
            </a:r>
          </a:p>
          <a:p>
            <a:pPr marL="228600" indent="-228600">
              <a:buAutoNum type="arabicPeriod"/>
            </a:pPr>
            <a:endParaRPr lang="en-US" sz="1200"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07328AF-CB56-472B-9A4E-CEB6EDD5FBF3}"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2522941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180831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sp>
        <p:nvSpPr>
          <p:cNvPr id="10" name="Rectangle 9"/>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1" name="Rectangle 10"/>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17279536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70pt Title w/photo">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3127931"/>
            <a:ext cx="12436475" cy="738664"/>
          </a:xfrm>
          <a:prstGeom prst="rect">
            <a:avLst/>
          </a:prstGeom>
        </p:spPr>
        <p:txBody>
          <a:bodyPr anchor="ctr"/>
          <a:lstStyle>
            <a:lvl1pPr marL="0" indent="0">
              <a:buNone/>
              <a:defRPr baseline="0"/>
            </a:lvl1pPr>
          </a:lstStyle>
          <a:p>
            <a:r>
              <a:rPr lang="en-US" dirty="0"/>
              <a:t>click icon to insert photo</a:t>
            </a:r>
          </a:p>
        </p:txBody>
      </p:sp>
      <p:sp>
        <p:nvSpPr>
          <p:cNvPr id="7" name="Text Placeholder 4"/>
          <p:cNvSpPr>
            <a:spLocks noGrp="1"/>
          </p:cNvSpPr>
          <p:nvPr>
            <p:ph type="body" sz="quarter" idx="12"/>
          </p:nvPr>
        </p:nvSpPr>
        <p:spPr>
          <a:xfrm>
            <a:off x="274639" y="296869"/>
            <a:ext cx="10972802" cy="1130491"/>
          </a:xfrm>
          <a:prstGeom prst="rect">
            <a:avLst/>
          </a:prstGeom>
        </p:spPr>
        <p:txBody>
          <a:bodyPr lIns="146304" tIns="91440" rIns="146304" bIns="91440">
            <a:noAutofit/>
          </a:bodyPr>
          <a:lstStyle>
            <a:lvl1pPr marL="0" indent="0">
              <a:lnSpc>
                <a:spcPct val="90000"/>
              </a:lnSpc>
              <a:spcBef>
                <a:spcPts val="1197"/>
              </a:spcBef>
              <a:spcAft>
                <a:spcPts val="2402"/>
              </a:spcAft>
              <a:buFontTx/>
              <a:buNone/>
              <a:defRPr lang="en-US" sz="7001" b="0" i="0" kern="1200" spc="0" baseline="0" dirty="0" smtClean="0">
                <a:solidFill>
                  <a:schemeClr val="bg1"/>
                </a:solidFill>
                <a:latin typeface="+mj-lt"/>
                <a:ea typeface="+mn-ea"/>
                <a:cs typeface="+mn-cs"/>
              </a:defRPr>
            </a:lvl1pPr>
          </a:lstStyle>
          <a:p>
            <a:pPr marL="0" marR="0" lvl="0" indent="0" algn="l" defTabSz="932543" rtl="0" eaLnBrk="1" fontAlgn="auto" latinLnBrk="0" hangingPunct="1">
              <a:lnSpc>
                <a:spcPct val="90000"/>
              </a:lnSpc>
              <a:spcBef>
                <a:spcPts val="1197"/>
              </a:spcBef>
              <a:spcAft>
                <a:spcPts val="2402"/>
              </a:spcAft>
              <a:buClrTx/>
              <a:buSzPct val="90000"/>
              <a:buFontTx/>
              <a:buNone/>
              <a:tabLst/>
            </a:pPr>
            <a:r>
              <a:rPr lang="en-US" dirty="0"/>
              <a:t>Click to edit Master text</a:t>
            </a:r>
          </a:p>
        </p:txBody>
      </p:sp>
    </p:spTree>
    <p:extLst>
      <p:ext uri="{BB962C8B-B14F-4D97-AF65-F5344CB8AC3E}">
        <p14:creationId xmlns:p14="http://schemas.microsoft.com/office/powerpoint/2010/main" val="310085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Closing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403434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846752"/>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8156156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3740915715"/>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209108354"/>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300518003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756436444"/>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154200121"/>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7329066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0279063"/>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50391229"/>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4525270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9798823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3745556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3587589907"/>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48709578"/>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5170058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06874046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3714751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91146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54377881"/>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2/14/2017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56485403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2/14/2017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50412741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2/14/2017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01112559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64342461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055982439"/>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50871944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85458987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4832737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2268979705"/>
      </p:ext>
    </p:extLst>
  </p:cSld>
  <p:clrMapOvr>
    <a:masterClrMapping/>
  </p:clrMapOvr>
  <p:hf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50544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4580677"/>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3503828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60540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458292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264072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7715454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776479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333802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6521391"/>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120117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486530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7898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799848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026621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370035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96952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0102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8757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953715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68467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12576594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23289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l="2944" t="1853" r="1090"/>
          <a:stretch/>
        </p:blipFill>
        <p:spPr>
          <a:xfrm flipH="1">
            <a:off x="0" y="2"/>
            <a:ext cx="12434704" cy="6994521"/>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sp>
        <p:nvSpPr>
          <p:cNvPr id="8" name="Rectangle 7"/>
          <p:cNvSpPr/>
          <p:nvPr userDrawn="1"/>
        </p:nvSpPr>
        <p:spPr bwMode="auto">
          <a:xfrm>
            <a:off x="457200" y="479425"/>
            <a:ext cx="2101978" cy="401541"/>
          </a:xfrm>
          <a:prstGeom prst="rect">
            <a:avLst/>
          </a:prstGeom>
          <a:noFill/>
          <a:ln w="6350" cap="sq">
            <a:solidFill>
              <a:srgbClr val="525252"/>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93939">
                      <a:srgbClr val="525252"/>
                    </a:gs>
                    <a:gs pos="80808">
                      <a:srgbClr val="525252"/>
                    </a:gs>
                  </a:gsLst>
                  <a:lin ang="5400000" scaled="1"/>
                </a:gradFill>
                <a:effectLst/>
                <a:uLnTx/>
                <a:uFillTx/>
                <a:latin typeface="+mn-lt"/>
                <a:ea typeface="Segoe UI" pitchFamily="34" charset="0"/>
                <a:cs typeface="Segoe UI" pitchFamily="34" charset="0"/>
              </a:rPr>
              <a:t>Update on slide master</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337062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149340"/>
            <a:ext cx="1707455" cy="365760"/>
          </a:xfrm>
          <a:prstGeom prst="rect">
            <a:avLst/>
          </a:prstGeom>
        </p:spPr>
      </p:pic>
      <p:sp>
        <p:nvSpPr>
          <p:cNvPr id="8" name="Rectangle 7"/>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0" name="Rectangle 9"/>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spTree>
    <p:extLst>
      <p:ext uri="{BB962C8B-B14F-4D97-AF65-F5344CB8AC3E}">
        <p14:creationId xmlns:p14="http://schemas.microsoft.com/office/powerpoint/2010/main" val="6491066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24618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678039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002161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35952007"/>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0703920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842311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7846114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233375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0918611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4994227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850086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3699195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44389301"/>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6445378"/>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21183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91084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09393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29182881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00369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54738403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0323858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38895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2597" y="6164262"/>
            <a:ext cx="1686560" cy="363259"/>
          </a:xfrm>
          <a:prstGeom prst="rect">
            <a:avLst/>
          </a:prstGeom>
        </p:spPr>
      </p:pic>
    </p:spTree>
    <p:extLst>
      <p:ext uri="{BB962C8B-B14F-4D97-AF65-F5344CB8AC3E}">
        <p14:creationId xmlns:p14="http://schemas.microsoft.com/office/powerpoint/2010/main" val="78558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sp>
        <p:nvSpPr>
          <p:cNvPr id="10" name="Rectangle 9"/>
          <p:cNvSpPr/>
          <p:nvPr userDrawn="1"/>
        </p:nvSpPr>
        <p:spPr bwMode="auto">
          <a:xfrm>
            <a:off x="457200" y="479425"/>
            <a:ext cx="2101978" cy="401541"/>
          </a:xfrm>
          <a:prstGeom prst="rect">
            <a:avLst/>
          </a:prstGeom>
          <a:noFill/>
          <a:ln w="6350" cap="sq">
            <a:solidFill>
              <a:schemeClr val="tx1"/>
            </a:solidFill>
            <a:prstDash val="sysDash"/>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8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Product logo</a:t>
            </a:r>
          </a:p>
        </p:txBody>
      </p:sp>
      <p:sp>
        <p:nvSpPr>
          <p:cNvPr id="11" name="Rectangle 10"/>
          <p:cNvSpPr/>
          <p:nvPr userDrawn="1"/>
        </p:nvSpPr>
        <p:spPr bwMode="auto">
          <a:xfrm>
            <a:off x="457200" y="880967"/>
            <a:ext cx="2101978" cy="277098"/>
          </a:xfrm>
          <a:prstGeom prst="rect">
            <a:avLst/>
          </a:prstGeom>
          <a:noFill/>
          <a:ln w="6350" cap="sq">
            <a:noFill/>
            <a:prstDash val="sysDot"/>
            <a:beve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gradFill>
                  <a:gsLst>
                    <a:gs pos="51515">
                      <a:schemeClr val="tx1"/>
                    </a:gs>
                    <a:gs pos="43000">
                      <a:schemeClr val="tx1"/>
                    </a:gs>
                  </a:gsLst>
                  <a:lin ang="5400000" scaled="1"/>
                </a:gradFill>
                <a:effectLst/>
                <a:uLnTx/>
                <a:uFillTx/>
                <a:latin typeface="+mn-lt"/>
                <a:ea typeface="Segoe UI" pitchFamily="34" charset="0"/>
                <a:cs typeface="Segoe UI" pitchFamily="34" charset="0"/>
              </a:rPr>
              <a:t>Update on slide master</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5672" y="6149340"/>
            <a:ext cx="1702251" cy="365760"/>
          </a:xfrm>
          <a:prstGeom prst="rect">
            <a:avLst/>
          </a:prstGeom>
        </p:spPr>
      </p:pic>
    </p:spTree>
    <p:extLst>
      <p:ext uri="{BB962C8B-B14F-4D97-AF65-F5344CB8AC3E}">
        <p14:creationId xmlns:p14="http://schemas.microsoft.com/office/powerpoint/2010/main" val="13507968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39350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404092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9889533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369424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361977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83058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4597857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932741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3828322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887707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859541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129195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217644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057323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415953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403403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948685"/>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7419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03839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30915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477325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2250062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531713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221602"/>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38" y="295275"/>
            <a:ext cx="11889564" cy="917575"/>
          </a:xfrm>
        </p:spPr>
        <p:txBody>
          <a:bodyPr/>
          <a:lstStyle>
            <a:lvl1pPr>
              <a:defRPr sz="4896">
                <a:solidFill>
                  <a:schemeClr val="accent1"/>
                </a:solidFill>
              </a:defRPr>
            </a:lvl1pPr>
          </a:lstStyle>
          <a:p>
            <a:r>
              <a:rPr lang="en-US" dirty="0"/>
              <a:t>Click to edit Master title style</a:t>
            </a:r>
          </a:p>
        </p:txBody>
      </p:sp>
      <p:sp>
        <p:nvSpPr>
          <p:cNvPr id="6" name="Text Placeholder 5"/>
          <p:cNvSpPr>
            <a:spLocks noGrp="1"/>
          </p:cNvSpPr>
          <p:nvPr>
            <p:ph type="body" sz="quarter" idx="10"/>
          </p:nvPr>
        </p:nvSpPr>
        <p:spPr>
          <a:xfrm>
            <a:off x="274639" y="1212850"/>
            <a:ext cx="11887200" cy="5532038"/>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48934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mo_scree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64964"/>
            <a:ext cx="11887198" cy="1097302"/>
          </a:xfrm>
        </p:spPr>
        <p:txBody>
          <a:bodyPr lIns="146304" tIns="91440" rIns="146304" bIns="91440"/>
          <a:lstStyle>
            <a:lvl1pPr>
              <a:lnSpc>
                <a:spcPts val="6299"/>
              </a:lnSpc>
              <a:defRPr sz="4896" baseline="0">
                <a:solidFill>
                  <a:schemeClr val="accent1"/>
                </a:solidFill>
              </a:defRPr>
            </a:lvl1pPr>
          </a:lstStyle>
          <a:p>
            <a:r>
              <a:rPr lang="en-US" dirty="0"/>
              <a:t>Lorem ipsum dolor sit.</a:t>
            </a:r>
          </a:p>
        </p:txBody>
      </p:sp>
      <p:sp>
        <p:nvSpPr>
          <p:cNvPr id="5" name="Text Placeholder 3"/>
          <p:cNvSpPr>
            <a:spLocks noGrp="1"/>
          </p:cNvSpPr>
          <p:nvPr>
            <p:ph type="body" sz="quarter" idx="11"/>
          </p:nvPr>
        </p:nvSpPr>
        <p:spPr>
          <a:xfrm>
            <a:off x="274640" y="1393023"/>
            <a:ext cx="4446194" cy="5048308"/>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latin typeface="+mj-lt"/>
              </a:defRPr>
            </a:lvl1pPr>
            <a:lvl2pPr marL="373039" indent="-186519">
              <a:lnSpc>
                <a:spcPct val="100000"/>
              </a:lnSpc>
              <a:spcAft>
                <a:spcPts val="612"/>
              </a:spcAft>
              <a:buFont typeface="Arial" panose="020B0604020202020204" pitchFamily="34" charset="0"/>
              <a:buChar char="•"/>
              <a:defRPr sz="2448">
                <a:latin typeface="+mj-lt"/>
              </a:defRPr>
            </a:lvl2pPr>
            <a:lvl3pPr marL="581454" indent="-349724">
              <a:lnSpc>
                <a:spcPct val="100000"/>
              </a:lnSpc>
              <a:spcAft>
                <a:spcPts val="612"/>
              </a:spcAft>
              <a:buFont typeface="Arial" panose="020B0604020202020204" pitchFamily="34" charset="0"/>
              <a:buChar char="•"/>
              <a:tabLst/>
              <a:defRPr sz="2040">
                <a:latin typeface="+mj-lt"/>
              </a:defRPr>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Picture Placeholder 6"/>
          <p:cNvSpPr>
            <a:spLocks noGrp="1"/>
          </p:cNvSpPr>
          <p:nvPr>
            <p:ph type="pic" sz="quarter" idx="12" hasCustomPrompt="1"/>
          </p:nvPr>
        </p:nvSpPr>
        <p:spPr>
          <a:xfrm>
            <a:off x="4721005" y="1362266"/>
            <a:ext cx="7440834" cy="5047882"/>
          </a:xfrm>
          <a:ln w="152400">
            <a:noFill/>
          </a:ln>
        </p:spPr>
        <p:txBody>
          <a:bodyPr/>
          <a:lstStyle>
            <a:lvl1pPr marL="0" indent="0">
              <a:buNone/>
              <a:defRPr>
                <a:solidFill>
                  <a:schemeClr val="accent1"/>
                </a:solidFill>
              </a:defRPr>
            </a:lvl1pPr>
          </a:lstStyle>
          <a:p>
            <a:r>
              <a:rPr lang="en-US" dirty="0"/>
              <a:t>Screen shot or image here</a:t>
            </a:r>
          </a:p>
        </p:txBody>
      </p:sp>
    </p:spTree>
    <p:extLst>
      <p:ext uri="{BB962C8B-B14F-4D97-AF65-F5344CB8AC3E}">
        <p14:creationId xmlns:p14="http://schemas.microsoft.com/office/powerpoint/2010/main" val="2039570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3166464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_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1" y="264964"/>
            <a:ext cx="11887198" cy="1097302"/>
          </a:xfrm>
        </p:spPr>
        <p:txBody>
          <a:bodyPr lIns="146304" tIns="91440" rIns="146304" bIns="91440"/>
          <a:lstStyle>
            <a:lvl1pPr>
              <a:lnSpc>
                <a:spcPts val="6299"/>
              </a:lnSpc>
              <a:defRPr sz="4896" baseline="0">
                <a:solidFill>
                  <a:schemeClr val="accent1"/>
                </a:solidFill>
              </a:defRPr>
            </a:lvl1pPr>
          </a:lstStyle>
          <a:p>
            <a:r>
              <a:rPr lang="en-US" dirty="0"/>
              <a:t>Lorem ipsum dolor sit.</a:t>
            </a:r>
          </a:p>
        </p:txBody>
      </p:sp>
      <p:sp>
        <p:nvSpPr>
          <p:cNvPr id="3" name="Text Placeholder 3"/>
          <p:cNvSpPr>
            <a:spLocks noGrp="1"/>
          </p:cNvSpPr>
          <p:nvPr>
            <p:ph type="body" sz="quarter" idx="10" hasCustomPrompt="1"/>
          </p:nvPr>
        </p:nvSpPr>
        <p:spPr>
          <a:xfrm>
            <a:off x="4921292" y="1475134"/>
            <a:ext cx="7355286" cy="5140543"/>
          </a:xfrm>
          <a:solidFill>
            <a:schemeClr val="bg1"/>
          </a:solidFill>
          <a:ln w="152400">
            <a:solidFill>
              <a:schemeClr val="accent1"/>
            </a:solidFill>
          </a:ln>
        </p:spPr>
        <p:txBody>
          <a:bodyPr wrap="square">
            <a:normAutofit/>
          </a:bodyPr>
          <a:lstStyle>
            <a:lvl1pPr marL="0" indent="0" defTabSz="373039">
              <a:lnSpc>
                <a:spcPct val="100000"/>
              </a:lnSpc>
              <a:spcBef>
                <a:spcPts val="0"/>
              </a:spcBef>
              <a:buClr>
                <a:schemeClr val="tx1"/>
              </a:buClr>
              <a:buFont typeface="Wingdings" pitchFamily="2" charset="2"/>
              <a:buNone/>
              <a:defRPr sz="1632" baseline="0">
                <a:solidFill>
                  <a:schemeClr val="accent1"/>
                </a:solidFill>
                <a:latin typeface="Consolas" panose="020B0609020204030204" pitchFamily="49" charset="0"/>
                <a:cs typeface="Consolas" panose="020B0609020204030204" pitchFamily="49" charset="0"/>
              </a:defRPr>
            </a:lvl1pPr>
            <a:lvl2pPr marL="373039" indent="0" defTabSz="373039">
              <a:lnSpc>
                <a:spcPct val="100000"/>
              </a:lnSpc>
              <a:spcBef>
                <a:spcPts val="0"/>
              </a:spcBef>
              <a:buNone/>
              <a:defRPr sz="1632">
                <a:solidFill>
                  <a:schemeClr val="accent1"/>
                </a:solidFill>
                <a:latin typeface="Consolas" panose="020B0609020204030204" pitchFamily="49" charset="0"/>
                <a:cs typeface="Consolas" panose="020B0609020204030204" pitchFamily="49" charset="0"/>
              </a:defRPr>
            </a:lvl2pPr>
            <a:lvl3pPr marL="746077" indent="0" defTabSz="373039">
              <a:lnSpc>
                <a:spcPct val="100000"/>
              </a:lnSpc>
              <a:spcBef>
                <a:spcPts val="0"/>
              </a:spcBef>
              <a:buNone/>
              <a:tabLst/>
              <a:defRPr sz="1632">
                <a:solidFill>
                  <a:schemeClr val="accent1"/>
                </a:solidFill>
                <a:latin typeface="Consolas" panose="020B0609020204030204" pitchFamily="49" charset="0"/>
                <a:cs typeface="Consolas" panose="020B0609020204030204" pitchFamily="49" charset="0"/>
              </a:defRPr>
            </a:lvl3pPr>
            <a:lvl4pPr marL="1119116" indent="0" defTabSz="373039">
              <a:lnSpc>
                <a:spcPct val="100000"/>
              </a:lnSpc>
              <a:spcBef>
                <a:spcPts val="0"/>
              </a:spcBef>
              <a:buNone/>
              <a:defRPr sz="1632">
                <a:solidFill>
                  <a:schemeClr val="accent1"/>
                </a:solidFill>
                <a:latin typeface="Consolas" panose="020B0609020204030204" pitchFamily="49" charset="0"/>
                <a:cs typeface="Consolas" panose="020B0609020204030204" pitchFamily="49" charset="0"/>
              </a:defRPr>
            </a:lvl4pPr>
            <a:lvl5pPr marL="1492154" indent="0" defTabSz="373039">
              <a:lnSpc>
                <a:spcPct val="100000"/>
              </a:lnSpc>
              <a:spcBef>
                <a:spcPts val="0"/>
              </a:spcBef>
              <a:buNone/>
              <a:tabLst/>
              <a:defRPr sz="1632">
                <a:solidFill>
                  <a:schemeClr val="accent1"/>
                </a:solidFill>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274640" y="1362266"/>
            <a:ext cx="4446194" cy="5354362"/>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725516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19793" y="149359"/>
            <a:ext cx="3954410" cy="4647952"/>
          </a:xfrm>
        </p:spPr>
        <p:txBody>
          <a:bodyPr/>
          <a:lstStyle>
            <a:lvl1pPr marL="0" indent="0">
              <a:buFont typeface="Arial" panose="020B0604020202020204" pitchFamily="34" charset="0"/>
              <a:buNone/>
              <a:defRPr sz="6119" b="1"/>
            </a:lvl1pPr>
          </a:lstStyle>
          <a:p>
            <a:pPr lvl="0"/>
            <a:r>
              <a:rPr lang="en-US" dirty="0"/>
              <a:t>AGENDA</a:t>
            </a:r>
          </a:p>
          <a:p>
            <a:pPr lvl="1"/>
            <a:r>
              <a:rPr lang="en-US" dirty="0"/>
              <a:t>Second level</a:t>
            </a:r>
          </a:p>
        </p:txBody>
      </p:sp>
    </p:spTree>
    <p:extLst>
      <p:ext uri="{BB962C8B-B14F-4D97-AF65-F5344CB8AC3E}">
        <p14:creationId xmlns:p14="http://schemas.microsoft.com/office/powerpoint/2010/main" val="365920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U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7" name="Title 96"/>
          <p:cNvSpPr>
            <a:spLocks noGrp="1"/>
          </p:cNvSpPr>
          <p:nvPr>
            <p:ph type="title"/>
          </p:nvPr>
        </p:nvSpPr>
        <p:spPr>
          <a:xfrm>
            <a:off x="274640" y="295275"/>
            <a:ext cx="4577470" cy="4518466"/>
          </a:xfrm>
        </p:spPr>
        <p:txBody>
          <a:bodyPr/>
          <a:lstStyle>
            <a:lvl1pPr>
              <a:defRPr>
                <a:solidFill>
                  <a:schemeClr val="tx2"/>
                </a:solidFill>
              </a:defRPr>
            </a:lvl1pPr>
          </a:lstStyle>
          <a:p>
            <a:r>
              <a:rPr lang="en-US"/>
              <a:t>Click to edit Master title style</a:t>
            </a: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1904940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IA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0" name="Title 96"/>
          <p:cNvSpPr>
            <a:spLocks noGrp="1"/>
          </p:cNvSpPr>
          <p:nvPr>
            <p:ph type="title"/>
          </p:nvPr>
        </p:nvSpPr>
        <p:spPr>
          <a:xfrm>
            <a:off x="274640" y="295275"/>
            <a:ext cx="4577470" cy="4518466"/>
          </a:xfrm>
        </p:spPr>
        <p:txBody>
          <a:bodyPr/>
          <a:lstStyle>
            <a:lvl1pPr>
              <a:defRPr>
                <a:solidFill>
                  <a:schemeClr val="accent2"/>
                </a:solidFill>
              </a:defRPr>
            </a:lvl1pPr>
          </a:lstStyle>
          <a:p>
            <a:r>
              <a:rPr lang="en-US"/>
              <a:t>Click to edit Master title style</a:t>
            </a:r>
          </a:p>
        </p:txBody>
      </p:sp>
      <p:pic>
        <p:nvPicPr>
          <p:cNvPr id="3" name="Picture 2"/>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3167316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IITPro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96"/>
          <p:cNvSpPr>
            <a:spLocks noGrp="1"/>
          </p:cNvSpPr>
          <p:nvPr>
            <p:ph type="title"/>
          </p:nvPr>
        </p:nvSpPr>
        <p:spPr>
          <a:xfrm>
            <a:off x="274640" y="295275"/>
            <a:ext cx="4577470" cy="4518466"/>
          </a:xfrm>
        </p:spPr>
        <p:txBody>
          <a:bodyPr/>
          <a:lstStyle>
            <a:lvl1pPr>
              <a:defRPr>
                <a:solidFill>
                  <a:schemeClr val="accent4"/>
                </a:solidFill>
              </a:defRPr>
            </a:lvl1pPr>
          </a:lstStyle>
          <a:p>
            <a:r>
              <a:rPr lang="en-US"/>
              <a:t>Click to edit Master title style</a:t>
            </a:r>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28242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v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96"/>
          <p:cNvSpPr>
            <a:spLocks noGrp="1"/>
          </p:cNvSpPr>
          <p:nvPr>
            <p:ph type="title"/>
          </p:nvPr>
        </p:nvSpPr>
        <p:spPr>
          <a:xfrm>
            <a:off x="274640" y="295275"/>
            <a:ext cx="4577470" cy="4518466"/>
          </a:xfrm>
        </p:spPr>
        <p:txBody>
          <a:bodyPr/>
          <a:lstStyle>
            <a:lvl1pPr>
              <a:defRPr>
                <a:solidFill>
                  <a:schemeClr val="accent6"/>
                </a:solidFill>
              </a:defRPr>
            </a:lvl1pPr>
          </a:lstStyle>
          <a:p>
            <a:r>
              <a:rPr lang="en-US"/>
              <a:t>Click to edit Master title style</a:t>
            </a: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274639" y="5502360"/>
            <a:ext cx="1492377" cy="1492165"/>
          </a:xfrm>
          <a:prstGeom prst="rect">
            <a:avLst/>
          </a:prstGeom>
        </p:spPr>
      </p:pic>
    </p:spTree>
    <p:extLst>
      <p:ext uri="{BB962C8B-B14F-4D97-AF65-F5344CB8AC3E}">
        <p14:creationId xmlns:p14="http://schemas.microsoft.com/office/powerpoint/2010/main" val="336992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96"/>
            </a:lvl1pPr>
          </a:lstStyle>
          <a:p>
            <a:r>
              <a:rPr lang="en-US" dirty="0"/>
              <a:t>Click to edit Master title style</a:t>
            </a:r>
          </a:p>
        </p:txBody>
      </p:sp>
      <p:sp>
        <p:nvSpPr>
          <p:cNvPr id="4" name="Text Placeholder 5"/>
          <p:cNvSpPr>
            <a:spLocks noGrp="1"/>
          </p:cNvSpPr>
          <p:nvPr>
            <p:ph type="body" sz="quarter" idx="10"/>
          </p:nvPr>
        </p:nvSpPr>
        <p:spPr>
          <a:xfrm>
            <a:off x="274639" y="1212850"/>
            <a:ext cx="11887200" cy="5484938"/>
          </a:xfrm>
        </p:spPr>
        <p:txBody>
          <a:bodyPr/>
          <a:lstStyle>
            <a:lvl1pPr marL="186519" indent="-186519">
              <a:buFont typeface="Arial" panose="020B0604020202020204" pitchFamily="34" charset="0"/>
              <a:buChar char="•"/>
              <a:defRPr>
                <a:solidFill>
                  <a:schemeClr val="accent1"/>
                </a:soli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04289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5" name="Text Placeholder 5"/>
          <p:cNvSpPr>
            <a:spLocks noGrp="1"/>
          </p:cNvSpPr>
          <p:nvPr>
            <p:ph type="body" sz="quarter" idx="10"/>
          </p:nvPr>
        </p:nvSpPr>
        <p:spPr>
          <a:xfrm>
            <a:off x="274639" y="1212850"/>
            <a:ext cx="11887200" cy="5447256"/>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20148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7" name="Text Placeholder 5"/>
          <p:cNvSpPr>
            <a:spLocks noGrp="1"/>
          </p:cNvSpPr>
          <p:nvPr>
            <p:ph type="body" sz="quarter" idx="10"/>
          </p:nvPr>
        </p:nvSpPr>
        <p:spPr>
          <a:xfrm>
            <a:off x="274639" y="1212850"/>
            <a:ext cx="11887200" cy="5447256"/>
          </a:xfrm>
        </p:spPr>
        <p:txBody>
          <a:bodyPr/>
          <a:lstStyle>
            <a:lvl1pPr marL="186519" indent="-186519">
              <a:buFont typeface="Arial" panose="020B0604020202020204" pitchFamily="34" charset="0"/>
              <a:buChar char="•"/>
              <a:defRPr>
                <a:gradFill>
                  <a:gsLst>
                    <a:gs pos="1250">
                      <a:schemeClr val="tx2"/>
                    </a:gs>
                    <a:gs pos="99000">
                      <a:schemeClr val="tx2"/>
                    </a:gs>
                  </a:gsLst>
                  <a:lin ang="5400000" scaled="0"/>
                </a:gradFill>
                <a:latin typeface="+mj-lt"/>
              </a:defRPr>
            </a:lvl1pPr>
            <a:lvl2pPr marL="373039" indent="-186519">
              <a:buFont typeface="Arial" panose="020B0604020202020204" pitchFamily="34" charset="0"/>
              <a:buChar char="•"/>
              <a:defRPr sz="2448">
                <a:latin typeface="+mj-lt"/>
              </a:defRPr>
            </a:lvl2pPr>
            <a:lvl3pPr marL="559558" indent="-186519">
              <a:buFont typeface="Arial" panose="020B0604020202020204" pitchFamily="34" charset="0"/>
              <a:buChar char="•"/>
              <a:defRPr sz="2040">
                <a:latin typeface="+mj-lt"/>
              </a:defRPr>
            </a:lvl3pPr>
            <a:lvl4pPr marL="748548" indent="-291436">
              <a:buFont typeface="Arial" panose="020B0604020202020204" pitchFamily="34" charset="0"/>
              <a:buChar char="•"/>
              <a:defRPr/>
            </a:lvl4pPr>
            <a:lvl5pPr marL="977105" indent="-291436">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26486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211487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3" y="-1"/>
            <a:ext cx="15436664" cy="8684366"/>
          </a:xfrm>
          <a:prstGeom prst="rect">
            <a:avLst/>
          </a:prstGeom>
        </p:spPr>
      </p:pic>
      <p:sp>
        <p:nvSpPr>
          <p:cNvPr id="2" name="Rectangle 1"/>
          <p:cNvSpPr/>
          <p:nvPr userDrawn="1"/>
        </p:nvSpPr>
        <p:spPr bwMode="auto">
          <a:xfrm>
            <a:off x="271398" y="2125663"/>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63"/>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43"/>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62597" y="6164262"/>
            <a:ext cx="1686560" cy="363259"/>
          </a:xfrm>
          <a:prstGeom prst="rect">
            <a:avLst/>
          </a:prstGeom>
        </p:spPr>
      </p:pic>
    </p:spTree>
    <p:extLst>
      <p:ext uri="{BB962C8B-B14F-4D97-AF65-F5344CB8AC3E}">
        <p14:creationId xmlns:p14="http://schemas.microsoft.com/office/powerpoint/2010/main" val="241515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58630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06875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3"/>
          <p:cNvSpPr>
            <a:spLocks noGrp="1"/>
          </p:cNvSpPr>
          <p:nvPr>
            <p:ph type="body" sz="quarter" idx="12"/>
          </p:nvPr>
        </p:nvSpPr>
        <p:spPr>
          <a:xfrm>
            <a:off x="274640"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3"/>
          <p:cNvSpPr>
            <a:spLocks noGrp="1"/>
          </p:cNvSpPr>
          <p:nvPr>
            <p:ph type="body" sz="quarter" idx="11"/>
          </p:nvPr>
        </p:nvSpPr>
        <p:spPr>
          <a:xfrm>
            <a:off x="6538571" y="1212850"/>
            <a:ext cx="5596414" cy="5503779"/>
          </a:xfrm>
        </p:spPr>
        <p:txBody>
          <a:bodyPr wrap="square">
            <a:noAutofit/>
          </a:bodyPr>
          <a:lstStyle>
            <a:lvl1pPr marL="186519" indent="-186519">
              <a:lnSpc>
                <a:spcPct val="100000"/>
              </a:lnSpc>
              <a:spcBef>
                <a:spcPts val="1224"/>
              </a:spcBef>
              <a:spcAft>
                <a:spcPts val="612"/>
              </a:spcAft>
              <a:buClr>
                <a:schemeClr val="accent1"/>
              </a:buClr>
              <a:buFont typeface="Arial" panose="020B0604020202020204" pitchFamily="34" charset="0"/>
              <a:buChar char="•"/>
              <a:defRPr sz="3264">
                <a:solidFill>
                  <a:schemeClr val="accent1"/>
                </a:solidFill>
              </a:defRPr>
            </a:lvl1pPr>
            <a:lvl2pPr marL="373039" indent="-186519">
              <a:lnSpc>
                <a:spcPct val="100000"/>
              </a:lnSpc>
              <a:spcAft>
                <a:spcPts val="612"/>
              </a:spcAft>
              <a:buFont typeface="Arial" panose="020B0604020202020204" pitchFamily="34" charset="0"/>
              <a:buChar char="•"/>
              <a:defRPr sz="2448"/>
            </a:lvl2pPr>
            <a:lvl3pPr marL="559558" indent="-186519">
              <a:lnSpc>
                <a:spcPct val="100000"/>
              </a:lnSpc>
              <a:spcAft>
                <a:spcPts val="612"/>
              </a:spcAft>
              <a:buFont typeface="Arial" panose="020B0604020202020204" pitchFamily="34" charset="0"/>
              <a:buChar char="•"/>
              <a:tabLst/>
              <a:defRPr sz="2000"/>
            </a:lvl3pPr>
            <a:lvl4pPr marL="751723" indent="-291436">
              <a:lnSpc>
                <a:spcPct val="100000"/>
              </a:lnSpc>
              <a:spcAft>
                <a:spcPts val="612"/>
              </a:spcAft>
              <a:buFont typeface="Arial" panose="020B0604020202020204" pitchFamily="34" charset="0"/>
              <a:buChar char="•"/>
              <a:defRPr/>
            </a:lvl4pPr>
            <a:lvl5pPr marL="977105" indent="-291436">
              <a:lnSpc>
                <a:spcPct val="100000"/>
              </a:lnSpc>
              <a:spcAft>
                <a:spcPts val="612"/>
              </a:spcAft>
              <a:buFont typeface="Arial" panose="020B0604020202020204" pitchFamily="34" charset="0"/>
              <a:buChar char="•"/>
              <a:tabLs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0154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986815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10058401" cy="787780"/>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33437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4"/>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12014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54169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27069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473824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224100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image" Target="../media/image1.png"/><Relationship Id="rId3" Type="http://schemas.openxmlformats.org/officeDocument/2006/relationships/slideLayout" Target="../slideLayouts/slideLayout10.xml"/><Relationship Id="rId21" Type="http://schemas.openxmlformats.org/officeDocument/2006/relationships/slideLayout" Target="../slideLayouts/slideLayout28.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theme" Target="../theme/theme2.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image" Target="../media/image1.png"/><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theme" Target="../theme/theme4.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theme" Target="../theme/theme5.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10" Type="http://schemas.openxmlformats.org/officeDocument/2006/relationships/slideLayout" Target="../slideLayouts/slideLayout87.xml"/><Relationship Id="rId19" Type="http://schemas.openxmlformats.org/officeDocument/2006/relationships/slideLayout" Target="../slideLayouts/slideLayout96.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18" Type="http://schemas.openxmlformats.org/officeDocument/2006/relationships/image" Target="../media/image19.emf"/><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17" Type="http://schemas.openxmlformats.org/officeDocument/2006/relationships/oleObject" Target="../embeddings/oleObject1.bin"/><Relationship Id="rId2" Type="http://schemas.openxmlformats.org/officeDocument/2006/relationships/slideLayout" Target="../slideLayouts/slideLayout104.xml"/><Relationship Id="rId16" Type="http://schemas.openxmlformats.org/officeDocument/2006/relationships/tags" Target="../tags/tag1.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vmlDrawing" Target="../drawings/vmlDrawing1.v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3.xml"/><Relationship Id="rId13" Type="http://schemas.openxmlformats.org/officeDocument/2006/relationships/theme" Target="../theme/theme7.xml"/><Relationship Id="rId3" Type="http://schemas.openxmlformats.org/officeDocument/2006/relationships/slideLayout" Target="../slideLayouts/slideLayout118.xml"/><Relationship Id="rId7" Type="http://schemas.openxmlformats.org/officeDocument/2006/relationships/slideLayout" Target="../slideLayouts/slideLayout122.xml"/><Relationship Id="rId12" Type="http://schemas.openxmlformats.org/officeDocument/2006/relationships/slideLayout" Target="../slideLayouts/slideLayout127.xml"/><Relationship Id="rId2" Type="http://schemas.openxmlformats.org/officeDocument/2006/relationships/slideLayout" Target="../slideLayouts/slideLayout117.xml"/><Relationship Id="rId1" Type="http://schemas.openxmlformats.org/officeDocument/2006/relationships/slideLayout" Target="../slideLayouts/slideLayout116.xml"/><Relationship Id="rId6" Type="http://schemas.openxmlformats.org/officeDocument/2006/relationships/slideLayout" Target="../slideLayouts/slideLayout121.xml"/><Relationship Id="rId11" Type="http://schemas.openxmlformats.org/officeDocument/2006/relationships/slideLayout" Target="../slideLayouts/slideLayout126.xml"/><Relationship Id="rId5" Type="http://schemas.openxmlformats.org/officeDocument/2006/relationships/slideLayout" Target="../slideLayouts/slideLayout120.xml"/><Relationship Id="rId10" Type="http://schemas.openxmlformats.org/officeDocument/2006/relationships/slideLayout" Target="../slideLayouts/slideLayout125.xml"/><Relationship Id="rId4" Type="http://schemas.openxmlformats.org/officeDocument/2006/relationships/slideLayout" Target="../slideLayouts/slideLayout119.xml"/><Relationship Id="rId9" Type="http://schemas.openxmlformats.org/officeDocument/2006/relationships/slideLayout" Target="../slideLayouts/slideLayout124.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130.xml"/><Relationship Id="rId2" Type="http://schemas.openxmlformats.org/officeDocument/2006/relationships/slideLayout" Target="../slideLayouts/slideLayout129.xml"/><Relationship Id="rId1" Type="http://schemas.openxmlformats.org/officeDocument/2006/relationships/slideLayout" Target="../slideLayouts/slideLayout128.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9"/>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434051437"/>
      </p:ext>
    </p:extLst>
  </p:cSld>
  <p:clrMap bg1="lt1" tx1="dk1" bg2="lt2" tx2="dk2" accent1="accent1" accent2="accent2" accent3="accent3" accent4="accent4" accent5="accent5" accent6="accent6" hlink="hlink" folHlink="folHlink"/>
  <p:sldLayoutIdLst>
    <p:sldLayoutId id="2147484440" r:id="rId1"/>
    <p:sldLayoutId id="2147484441" r:id="rId2"/>
    <p:sldLayoutId id="2147484442" r:id="rId3"/>
    <p:sldLayoutId id="2147484443" r:id="rId4"/>
    <p:sldLayoutId id="2147484445" r:id="rId5"/>
    <p:sldLayoutId id="2147484446" r:id="rId6"/>
    <p:sldLayoutId id="2147484447" r:id="rId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622729799"/>
      </p:ext>
    </p:extLst>
  </p:cSld>
  <p:clrMap bg1="lt1" tx1="dk1" bg2="lt2" tx2="dk2" accent1="accent1" accent2="accent2" accent3="accent3" accent4="accent4" accent5="accent5" accent6="accent6" hlink="hlink" folHlink="folHlink"/>
  <p:sldLayoutIdLst>
    <p:sldLayoutId id="2147484512" r:id="rId1"/>
    <p:sldLayoutId id="2147484513" r:id="rId2"/>
    <p:sldLayoutId id="2147484514" r:id="rId3"/>
    <p:sldLayoutId id="2147484515" r:id="rId4"/>
    <p:sldLayoutId id="2147484516" r:id="rId5"/>
    <p:sldLayoutId id="2147484517" r:id="rId6"/>
    <p:sldLayoutId id="2147484518" r:id="rId7"/>
    <p:sldLayoutId id="2147484519" r:id="rId8"/>
    <p:sldLayoutId id="2147484520" r:id="rId9"/>
    <p:sldLayoutId id="2147484521" r:id="rId10"/>
    <p:sldLayoutId id="2147484522" r:id="rId11"/>
    <p:sldLayoutId id="2147484523" r:id="rId12"/>
    <p:sldLayoutId id="2147484524" r:id="rId13"/>
    <p:sldLayoutId id="2147484525" r:id="rId14"/>
    <p:sldLayoutId id="2147484526" r:id="rId15"/>
    <p:sldLayoutId id="2147484527" r:id="rId16"/>
    <p:sldLayoutId id="2147484528" r:id="rId17"/>
    <p:sldLayoutId id="2147484529" r:id="rId18"/>
    <p:sldLayoutId id="2147484530" r:id="rId19"/>
    <p:sldLayoutId id="2147484531" r:id="rId20"/>
    <p:sldLayoutId id="2147484532" r:id="rId21"/>
    <p:sldLayoutId id="2147484533" r:id="rId22"/>
    <p:sldLayoutId id="2147484534" r:id="rId23"/>
    <p:sldLayoutId id="2147484535"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993740225"/>
      </p:ext>
    </p:extLst>
  </p:cSld>
  <p:clrMap bg1="dk1" tx1="lt1" bg2="dk2" tx2="lt2" accent1="accent1" accent2="accent2" accent3="accent3" accent4="accent4" accent5="accent5" accent6="accent6" hlink="hlink" folHlink="folHlink"/>
  <p:sldLayoutIdLst>
    <p:sldLayoutId id="2147484537" r:id="rId1"/>
    <p:sldLayoutId id="2147484538" r:id="rId2"/>
    <p:sldLayoutId id="2147484539" r:id="rId3"/>
    <p:sldLayoutId id="2147484540" r:id="rId4"/>
    <p:sldLayoutId id="2147484541" r:id="rId5"/>
    <p:sldLayoutId id="2147484542" r:id="rId6"/>
    <p:sldLayoutId id="2147484543" r:id="rId7"/>
    <p:sldLayoutId id="2147484544" r:id="rId8"/>
    <p:sldLayoutId id="2147484545" r:id="rId9"/>
    <p:sldLayoutId id="2147484546" r:id="rId10"/>
    <p:sldLayoutId id="2147484547" r:id="rId11"/>
    <p:sldLayoutId id="2147484548" r:id="rId12"/>
    <p:sldLayoutId id="2147484549" r:id="rId13"/>
    <p:sldLayoutId id="2147484550" r:id="rId14"/>
    <p:sldLayoutId id="2147484551" r:id="rId15"/>
    <p:sldLayoutId id="2147484552" r:id="rId16"/>
    <p:sldLayoutId id="2147484553" r:id="rId17"/>
    <p:sldLayoutId id="2147484554" r:id="rId18"/>
    <p:sldLayoutId id="2147484555" r:id="rId19"/>
    <p:sldLayoutId id="2147484556" r:id="rId20"/>
    <p:sldLayoutId id="2147484557"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329513123"/>
      </p:ext>
    </p:extLst>
  </p:cSld>
  <p:clrMap bg1="lt1" tx1="dk1" bg2="lt2" tx2="dk2" accent1="accent1" accent2="accent2" accent3="accent3" accent4="accent4" accent5="accent5" accent6="accent6" hlink="hlink" folHlink="folHlink"/>
  <p:sldLayoutIdLst>
    <p:sldLayoutId id="2147484559" r:id="rId1"/>
    <p:sldLayoutId id="2147484560" r:id="rId2"/>
    <p:sldLayoutId id="2147484561" r:id="rId3"/>
    <p:sldLayoutId id="2147484562" r:id="rId4"/>
    <p:sldLayoutId id="2147484563" r:id="rId5"/>
    <p:sldLayoutId id="2147484564" r:id="rId6"/>
    <p:sldLayoutId id="2147484565" r:id="rId7"/>
    <p:sldLayoutId id="2147484566" r:id="rId8"/>
    <p:sldLayoutId id="2147484567" r:id="rId9"/>
    <p:sldLayoutId id="2147484568" r:id="rId10"/>
    <p:sldLayoutId id="2147484569" r:id="rId11"/>
    <p:sldLayoutId id="2147484570" r:id="rId12"/>
    <p:sldLayoutId id="2147484571" r:id="rId13"/>
    <p:sldLayoutId id="2147484572" r:id="rId14"/>
    <p:sldLayoutId id="2147484573" r:id="rId15"/>
    <p:sldLayoutId id="2147484574" r:id="rId16"/>
    <p:sldLayoutId id="2147484575" r:id="rId17"/>
    <p:sldLayoutId id="2147484576" r:id="rId18"/>
    <p:sldLayoutId id="2147484577" r:id="rId19"/>
    <p:sldLayoutId id="2147484578" r:id="rId20"/>
    <p:sldLayoutId id="2147484579" r:id="rId21"/>
    <p:sldLayoutId id="2147484580" r:id="rId22"/>
    <p:sldLayoutId id="2147484581" r:id="rId23"/>
    <p:sldLayoutId id="2147484582" r:id="rId24"/>
    <p:sldLayoutId id="2147484583"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1" y="1212852"/>
            <a:ext cx="11887198" cy="5428414"/>
          </a:xfrm>
          <a:prstGeom prst="rect">
            <a:avLst/>
          </a:prstGeom>
        </p:spPr>
        <p:txBody>
          <a:bodyPr vert="horz" wrap="square" lIns="146304" tIns="91440" rIns="146304" bIns="91440" rtlCol="0">
            <a:no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51485376"/>
      </p:ext>
    </p:extLst>
  </p:cSld>
  <p:clrMap bg1="lt1" tx1="dk1" bg2="lt2" tx2="dk2" accent1="accent1" accent2="accent2" accent3="accent3" accent4="accent4" accent5="accent5" accent6="accent6" hlink="hlink" folHlink="folHlink"/>
  <p:sldLayoutIdLst>
    <p:sldLayoutId id="2147484585" r:id="rId1"/>
    <p:sldLayoutId id="2147484586" r:id="rId2"/>
    <p:sldLayoutId id="2147484587" r:id="rId3"/>
    <p:sldLayoutId id="2147484588" r:id="rId4"/>
    <p:sldLayoutId id="2147484589" r:id="rId5"/>
    <p:sldLayoutId id="2147484590" r:id="rId6"/>
    <p:sldLayoutId id="2147484591" r:id="rId7"/>
    <p:sldLayoutId id="2147484592" r:id="rId8"/>
    <p:sldLayoutId id="2147484593" r:id="rId9"/>
    <p:sldLayoutId id="2147484594" r:id="rId10"/>
    <p:sldLayoutId id="2147484595" r:id="rId11"/>
    <p:sldLayoutId id="2147484596" r:id="rId12"/>
    <p:sldLayoutId id="2147484597" r:id="rId13"/>
    <p:sldLayoutId id="2147484598" r:id="rId14"/>
    <p:sldLayoutId id="2147484599" r:id="rId15"/>
    <p:sldLayoutId id="2147484600" r:id="rId16"/>
    <p:sldLayoutId id="2147484601" r:id="rId17"/>
    <p:sldLayoutId id="2147484602" r:id="rId18"/>
    <p:sldLayoutId id="2147484603" r:id="rId19"/>
    <p:sldLayoutId id="2147484604" r:id="rId20"/>
    <p:sldLayoutId id="2147484605" r:id="rId21"/>
    <p:sldLayoutId id="2147484606" r:id="rId22"/>
    <p:sldLayoutId id="2147484607" r:id="rId23"/>
    <p:sldLayoutId id="2147484608" r:id="rId24"/>
    <p:sldLayoutId id="2147484609"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32563" rtl="0" eaLnBrk="1" latinLnBrk="0" hangingPunct="1">
        <a:lnSpc>
          <a:spcPct val="90000"/>
        </a:lnSpc>
        <a:spcBef>
          <a:spcPct val="0"/>
        </a:spcBef>
        <a:buNone/>
        <a:defRPr lang="en-US" sz="4896" b="0" kern="1200" cap="none" spc="-102" baseline="0" dirty="0" smtClean="0">
          <a:ln w="3175">
            <a:noFill/>
          </a:ln>
          <a:solidFill>
            <a:schemeClr val="accent1"/>
          </a:solidFill>
          <a:effectLst/>
          <a:latin typeface="+mj-lt"/>
          <a:ea typeface="+mn-ea"/>
          <a:cs typeface="Segoe UI" pitchFamily="34" charset="0"/>
        </a:defRPr>
      </a:lvl1pPr>
    </p:titleStyle>
    <p:bodyStyle>
      <a:lvl1pPr marL="186519"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3264" kern="1200" spc="0" baseline="0">
          <a:solidFill>
            <a:schemeClr val="accent1"/>
          </a:solidFill>
          <a:latin typeface="+mj-lt"/>
          <a:ea typeface="+mn-ea"/>
          <a:cs typeface="+mn-cs"/>
        </a:defRPr>
      </a:lvl1pPr>
      <a:lvl2pPr marL="373039"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2448" kern="1200" spc="0" baseline="0">
          <a:gradFill>
            <a:gsLst>
              <a:gs pos="1250">
                <a:schemeClr val="tx1"/>
              </a:gs>
              <a:gs pos="100000">
                <a:schemeClr val="tx1"/>
              </a:gs>
            </a:gsLst>
            <a:lin ang="5400000" scaled="0"/>
          </a:gradFill>
          <a:latin typeface="+mj-lt"/>
          <a:ea typeface="+mn-ea"/>
          <a:cs typeface="+mn-cs"/>
        </a:defRPr>
      </a:lvl2pPr>
      <a:lvl3pPr marL="559558" marR="0" indent="-186519" algn="l" defTabSz="932563" rtl="0" eaLnBrk="1" fontAlgn="auto" latinLnBrk="0" hangingPunct="1">
        <a:lnSpc>
          <a:spcPct val="100000"/>
        </a:lnSpc>
        <a:spcBef>
          <a:spcPts val="0"/>
        </a:spcBef>
        <a:spcAft>
          <a:spcPts val="612"/>
        </a:spcAft>
        <a:buClrTx/>
        <a:buSzPct val="90000"/>
        <a:buFont typeface="Arial" pitchFamily="34" charset="0"/>
        <a:buChar char="•"/>
        <a:tabLst/>
        <a:defRPr sz="2040" kern="1200" spc="0" baseline="0">
          <a:gradFill>
            <a:gsLst>
              <a:gs pos="1250">
                <a:schemeClr val="tx1"/>
              </a:gs>
              <a:gs pos="100000">
                <a:schemeClr val="tx1"/>
              </a:gs>
            </a:gsLst>
            <a:lin ang="5400000" scaled="0"/>
          </a:gradFill>
          <a:latin typeface="+mj-lt"/>
          <a:ea typeface="+mn-ea"/>
          <a:cs typeface="+mn-cs"/>
        </a:defRPr>
      </a:lvl3pPr>
      <a:lvl4pPr marL="1028503" marR="0" indent="-228557" algn="l" defTabSz="932563" rtl="0" eaLnBrk="1" fontAlgn="auto" latinLnBrk="0" hangingPunct="1">
        <a:lnSpc>
          <a:spcPct val="100000"/>
        </a:lnSpc>
        <a:spcBef>
          <a:spcPts val="0"/>
        </a:spcBef>
        <a:spcAft>
          <a:spcPts val="612"/>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100000"/>
        </a:lnSpc>
        <a:spcBef>
          <a:spcPts val="0"/>
        </a:spcBef>
        <a:spcAft>
          <a:spcPts val="612"/>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2"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3029459700"/>
      </p:ext>
    </p:extLst>
  </p:cSld>
  <p:clrMap bg1="lt1" tx1="dk1" bg2="lt2" tx2="dk2" accent1="accent1" accent2="accent2" accent3="accent3" accent4="accent4" accent5="accent5" accent6="accent6" hlink="hlink" folHlink="folHlink"/>
  <p:sldLayoutIdLst>
    <p:sldLayoutId id="2147484611" r:id="rId1"/>
    <p:sldLayoutId id="2147484612" r:id="rId2"/>
    <p:sldLayoutId id="2147484613" r:id="rId3"/>
    <p:sldLayoutId id="2147484614" r:id="rId4"/>
    <p:sldLayoutId id="2147484615" r:id="rId5"/>
    <p:sldLayoutId id="2147484616" r:id="rId6"/>
    <p:sldLayoutId id="2147484617" r:id="rId7"/>
    <p:sldLayoutId id="2147484618" r:id="rId8"/>
    <p:sldLayoutId id="2147484619" r:id="rId9"/>
    <p:sldLayoutId id="2147484620" r:id="rId10"/>
    <p:sldLayoutId id="2147484621" r:id="rId11"/>
    <p:sldLayoutId id="2147484622" r:id="rId12"/>
    <p:sldLayoutId id="2147484623"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2/14/2017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467801168"/>
      </p:ext>
    </p:extLst>
  </p:cSld>
  <p:clrMap bg1="lt1" tx1="dk1" bg2="lt2" tx2="dk2" accent1="accent1" accent2="accent2" accent3="accent3" accent4="accent4" accent5="accent5" accent6="accent6" hlink="hlink" folHlink="folHlink"/>
  <p:sldLayoutIdLst>
    <p:sldLayoutId id="2147484625" r:id="rId1"/>
    <p:sldLayoutId id="2147484626" r:id="rId2"/>
    <p:sldLayoutId id="2147484627" r:id="rId3"/>
    <p:sldLayoutId id="2147484628" r:id="rId4"/>
    <p:sldLayoutId id="2147484629" r:id="rId5"/>
    <p:sldLayoutId id="2147484630" r:id="rId6"/>
    <p:sldLayoutId id="2147484631" r:id="rId7"/>
    <p:sldLayoutId id="2147484632" r:id="rId8"/>
    <p:sldLayoutId id="2147484633" r:id="rId9"/>
    <p:sldLayoutId id="2147484634" r:id="rId10"/>
    <p:sldLayoutId id="2147484635" r:id="rId11"/>
    <p:sldLayoutId id="2147484636"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752558447"/>
      </p:ext>
    </p:extLst>
  </p:cSld>
  <p:clrMap bg1="lt1" tx1="dk1" bg2="lt2" tx2="dk2" accent1="accent1" accent2="accent2" accent3="accent3" accent4="accent4" accent5="accent5" accent6="accent6" hlink="hlink" folHlink="folHlink"/>
  <p:sldLayoutIdLst>
    <p:sldLayoutId id="2147484638" r:id="rId1"/>
    <p:sldLayoutId id="2147484639" r:id="rId2"/>
    <p:sldLayoutId id="2147484640"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slideLayout" Target="../slideLayouts/slideLayout108.xml"/><Relationship Id="rId7" Type="http://schemas.openxmlformats.org/officeDocument/2006/relationships/image" Target="../media/image28.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27.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30.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1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1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1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4.xml"/><Relationship Id="rId1" Type="http://schemas.openxmlformats.org/officeDocument/2006/relationships/slideLayout" Target="../slideLayouts/slideLayout47.xml"/></Relationships>
</file>

<file path=ppt/slides/_rels/slide1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5.xml"/><Relationship Id="rId1" Type="http://schemas.openxmlformats.org/officeDocument/2006/relationships/slideLayout" Target="../slideLayouts/slideLayout47.xml"/></Relationships>
</file>

<file path=ppt/slides/_rels/slide1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6.xml"/><Relationship Id="rId1" Type="http://schemas.openxmlformats.org/officeDocument/2006/relationships/slideLayout" Target="../slideLayouts/slideLayout47.xml"/></Relationships>
</file>

<file path=ppt/slides/_rels/slide1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7.xml"/><Relationship Id="rId1" Type="http://schemas.openxmlformats.org/officeDocument/2006/relationships/slideLayout" Target="../slideLayouts/slideLayout47.xml"/></Relationships>
</file>

<file path=ppt/slides/_rels/slide18.xml.rels><?xml version="1.0" encoding="UTF-8" standalone="yes"?>
<Relationships xmlns="http://schemas.openxmlformats.org/package/2006/relationships"><Relationship Id="rId3" Type="http://schemas.openxmlformats.org/officeDocument/2006/relationships/image" Target="../media/image54.jpe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77.xml"/><Relationship Id="rId6" Type="http://schemas.openxmlformats.org/officeDocument/2006/relationships/image" Target="../media/image9.png"/><Relationship Id="rId5" Type="http://schemas.openxmlformats.org/officeDocument/2006/relationships/image" Target="../media/image56.png"/><Relationship Id="rId4" Type="http://schemas.openxmlformats.org/officeDocument/2006/relationships/image" Target="../media/image55.png"/></Relationships>
</file>

<file path=ppt/slides/_rels/slide19.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9.xml"/><Relationship Id="rId1" Type="http://schemas.openxmlformats.org/officeDocument/2006/relationships/slideLayout" Target="../slideLayouts/slideLayout97.xml"/></Relationships>
</file>

<file path=ppt/slides/_rels/slide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0.xml"/><Relationship Id="rId1" Type="http://schemas.openxmlformats.org/officeDocument/2006/relationships/slideLayout" Target="../slideLayouts/slideLayout102.xml"/></Relationships>
</file>

<file path=ppt/slides/_rels/slide2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102.xml"/></Relationships>
</file>

<file path=ppt/slides/_rels/slide2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2.xml"/><Relationship Id="rId1" Type="http://schemas.openxmlformats.org/officeDocument/2006/relationships/slideLayout" Target="../slideLayouts/slideLayout10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xml"/><Relationship Id="rId1" Type="http://schemas.openxmlformats.org/officeDocument/2006/relationships/slideLayout" Target="../slideLayouts/slideLayout11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2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2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9.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7.emf"/><Relationship Id="rId4" Type="http://schemas.openxmlformats.org/officeDocument/2006/relationships/image" Target="../media/image4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6"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Deployment</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25445709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Options for Data Sourcing</a:t>
            </a:r>
          </a:p>
        </p:txBody>
      </p:sp>
      <p:sp>
        <p:nvSpPr>
          <p:cNvPr id="3" name="Rectangle 2"/>
          <p:cNvSpPr/>
          <p:nvPr/>
        </p:nvSpPr>
        <p:spPr>
          <a:xfrm>
            <a:off x="2297880" y="2287248"/>
            <a:ext cx="8711776" cy="2308324"/>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API Sources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Storage Sources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Coding access (REST)</a:t>
            </a:r>
            <a:endParaRPr kumimoji="0" lang="en-US" sz="48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3826255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Querying with HIVE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674" y="295274"/>
            <a:ext cx="11889564" cy="917575"/>
          </a:xfrm>
        </p:spPr>
        <p:txBody>
          <a:bodyPr/>
          <a:lstStyle/>
          <a:p>
            <a:r>
              <a:rPr lang="en-US" dirty="0"/>
              <a:t>Hive Query in </a:t>
            </a:r>
            <a:r>
              <a:rPr lang="en-US" dirty="0" err="1"/>
              <a:t>Ambari</a:t>
            </a:r>
            <a:endParaRPr lang="en-US" dirty="0"/>
          </a:p>
        </p:txBody>
      </p:sp>
      <p:sp>
        <p:nvSpPr>
          <p:cNvPr id="5" name="Text Placeholder 4"/>
          <p:cNvSpPr>
            <a:spLocks noGrp="1"/>
          </p:cNvSpPr>
          <p:nvPr>
            <p:ph type="body" sz="quarter" idx="10"/>
          </p:nvPr>
        </p:nvSpPr>
        <p:spPr>
          <a:xfrm>
            <a:off x="274638" y="1212850"/>
            <a:ext cx="11777815" cy="1345850"/>
          </a:xfrm>
        </p:spPr>
        <p:txBody>
          <a:bodyPr/>
          <a:lstStyle/>
          <a:p>
            <a:pPr marL="571500" indent="-571500">
              <a:buFont typeface="Arial" panose="020B0604020202020204" pitchFamily="34" charset="0"/>
              <a:buChar char="•"/>
            </a:pPr>
            <a:r>
              <a:rPr lang="en-US" dirty="0"/>
              <a:t>Navigate to </a:t>
            </a:r>
            <a:r>
              <a:rPr lang="en-US" dirty="0" err="1"/>
              <a:t>Ambari</a:t>
            </a:r>
            <a:r>
              <a:rPr lang="en-US" dirty="0"/>
              <a:t> Views from Azure Portal.</a:t>
            </a:r>
          </a:p>
          <a:p>
            <a:pPr marL="571500" indent="-571500">
              <a:buFont typeface="Arial" panose="020B0604020202020204" pitchFamily="34" charset="0"/>
              <a:buChar char="•"/>
            </a:pPr>
            <a:r>
              <a:rPr lang="en-US" dirty="0"/>
              <a:t>Select Hive view from list of views:</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p:txBody>
      </p:sp>
      <p:pic>
        <p:nvPicPr>
          <p:cNvPr id="1028" name="Picture 4" descr="Selecting ambari vi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0566" y="2558699"/>
            <a:ext cx="5327181" cy="150331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5956379" y="3910543"/>
            <a:ext cx="6626827" cy="2994641"/>
          </a:xfrm>
          <a:prstGeom prst="rect">
            <a:avLst/>
          </a:prstGeom>
          <a:ln>
            <a:noFill/>
          </a:ln>
          <a:effectLst>
            <a:outerShdw blurRad="292100" dist="139700" dir="2700000" algn="tl" rotWithShape="0">
              <a:srgbClr val="333333">
                <a:alpha val="65000"/>
              </a:srgbClr>
            </a:outerShdw>
          </a:effectLst>
        </p:spPr>
      </p:pic>
      <p:sp>
        <p:nvSpPr>
          <p:cNvPr id="12" name="Text Placeholder 4"/>
          <p:cNvSpPr txBox="1">
            <a:spLocks/>
          </p:cNvSpPr>
          <p:nvPr/>
        </p:nvSpPr>
        <p:spPr>
          <a:xfrm>
            <a:off x="353548" y="3910543"/>
            <a:ext cx="5005852" cy="3077766"/>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marR="0" lvl="0" indent="-5715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4000" b="0" i="0" u="none" strike="noStrike" kern="1200" cap="none" spc="0" normalizeH="0" baseline="0" noProof="0" dirty="0">
                <a:ln>
                  <a:noFill/>
                </a:ln>
                <a:gradFill>
                  <a:gsLst>
                    <a:gs pos="1250">
                      <a:schemeClr val="tx1"/>
                    </a:gs>
                    <a:gs pos="99000">
                      <a:schemeClr val="tx1"/>
                    </a:gs>
                  </a:gsLst>
                  <a:lin ang="5400000" scaled="0"/>
                </a:gradFill>
                <a:effectLst/>
                <a:uLnTx/>
                <a:uFillTx/>
                <a:latin typeface="+mj-lt"/>
                <a:ea typeface="+mn-ea"/>
                <a:cs typeface="+mn-cs"/>
              </a:rPr>
              <a:t>Enter new table queries in the Query Editor</a:t>
            </a:r>
          </a:p>
          <a:p>
            <a:pPr marL="571500" marR="0" lvl="0" indent="-5715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4000" b="0" i="0" u="none" strike="noStrike" kern="1200" cap="none" spc="0" normalizeH="0" baseline="0" noProof="0" dirty="0">
                <a:ln>
                  <a:noFill/>
                </a:ln>
                <a:gradFill>
                  <a:gsLst>
                    <a:gs pos="1250">
                      <a:schemeClr val="tx1"/>
                    </a:gs>
                    <a:gs pos="99000">
                      <a:schemeClr val="tx1"/>
                    </a:gs>
                  </a:gsLst>
                  <a:lin ang="5400000" scaled="0"/>
                </a:gradFill>
                <a:effectLst/>
                <a:uLnTx/>
                <a:uFillTx/>
                <a:latin typeface="+mj-lt"/>
                <a:ea typeface="+mn-ea"/>
                <a:cs typeface="+mn-cs"/>
              </a:rPr>
              <a:t>View tables in the database explorer</a:t>
            </a:r>
          </a:p>
        </p:txBody>
      </p:sp>
    </p:spTree>
    <p:extLst>
      <p:ext uri="{BB962C8B-B14F-4D97-AF65-F5344CB8AC3E}">
        <p14:creationId xmlns:p14="http://schemas.microsoft.com/office/powerpoint/2010/main" val="14803911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4: </a:t>
            </a:r>
            <a:br>
              <a:rPr lang="en-US" dirty="0"/>
            </a:br>
            <a:r>
              <a:rPr lang="en-US" sz="4400" dirty="0"/>
              <a:t>Querying </a:t>
            </a:r>
            <a:r>
              <a:rPr lang="en-US" sz="4400"/>
              <a:t>with Power BI</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1479489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124" y="90337"/>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a:t>
            </a:r>
          </a:p>
        </p:txBody>
      </p:sp>
      <p:sp>
        <p:nvSpPr>
          <p:cNvPr id="8" name="Rectangle 7"/>
          <p:cNvSpPr/>
          <p:nvPr/>
        </p:nvSpPr>
        <p:spPr>
          <a:xfrm>
            <a:off x="1174462" y="709448"/>
            <a:ext cx="7898316" cy="6124754"/>
          </a:xfrm>
          <a:prstGeom prst="rect">
            <a:avLst/>
          </a:prstGeom>
        </p:spPr>
        <p:txBody>
          <a:bodyPr wrap="non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 Reporting System for Multiple Data Sources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Available in:</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Web Portal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Power BI Desktop</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Microsoft Excel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Mobile apps (iOS, Android, Windows)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Author </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Connect to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Shape the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Model the Data</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Report on the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Publish</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Local</a:t>
            </a:r>
          </a:p>
          <a:p>
            <a:pPr marL="923571" marR="0" lvl="1"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0" cap="none" spc="0" normalizeH="0" baseline="0" noProof="0" dirty="0">
                <a:ln>
                  <a:noFill/>
                </a:ln>
                <a:solidFill>
                  <a:srgbClr val="00B050"/>
                </a:solidFill>
                <a:effectLst/>
                <a:uLnTx/>
                <a:uFillTx/>
              </a:rPr>
              <a:t>To Service</a:t>
            </a:r>
          </a:p>
        </p:txBody>
      </p:sp>
      <p:pic>
        <p:nvPicPr>
          <p:cNvPr id="3" name="Picture 2"/>
          <p:cNvPicPr>
            <a:picLocks noChangeAspect="1"/>
          </p:cNvPicPr>
          <p:nvPr/>
        </p:nvPicPr>
        <p:blipFill>
          <a:blip r:embed="rId3"/>
          <a:stretch>
            <a:fillRect/>
          </a:stretch>
        </p:blipFill>
        <p:spPr>
          <a:xfrm>
            <a:off x="6599995" y="3538196"/>
            <a:ext cx="4708581" cy="32960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102612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 Accessing</a:t>
            </a:r>
          </a:p>
        </p:txBody>
      </p:sp>
      <p:sp>
        <p:nvSpPr>
          <p:cNvPr id="8" name="Rectangle 7"/>
          <p:cNvSpPr/>
          <p:nvPr/>
        </p:nvSpPr>
        <p:spPr>
          <a:xfrm>
            <a:off x="1111400" y="2057211"/>
            <a:ext cx="9923486" cy="4031873"/>
          </a:xfrm>
          <a:prstGeom prst="rect">
            <a:avLst/>
          </a:prstGeom>
        </p:spPr>
        <p:txBody>
          <a:bodyPr wrap="non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Microsoft Excel</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32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Web Portal</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Power BI Desktop</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00B050"/>
              </a:solidFill>
              <a:effectLst/>
              <a:uLnTx/>
              <a:uFillTx/>
            </a:endParaRP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B050"/>
                </a:solidFill>
                <a:effectLst/>
                <a:uLnTx/>
                <a:uFillTx/>
              </a:rPr>
              <a:t>Mobile apps (iOS, Android, Windows)</a:t>
            </a:r>
          </a:p>
        </p:txBody>
      </p:sp>
      <p:pic>
        <p:nvPicPr>
          <p:cNvPr id="3" name="Picture 2"/>
          <p:cNvPicPr>
            <a:picLocks noChangeAspect="1"/>
          </p:cNvPicPr>
          <p:nvPr/>
        </p:nvPicPr>
        <p:blipFill>
          <a:blip r:embed="rId3"/>
          <a:stretch>
            <a:fillRect/>
          </a:stretch>
        </p:blipFill>
        <p:spPr>
          <a:xfrm>
            <a:off x="6544703" y="423319"/>
            <a:ext cx="5595525" cy="47511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971092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52248" y="227012"/>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 Authoring Reports</a:t>
            </a:r>
          </a:p>
        </p:txBody>
      </p:sp>
      <p:sp>
        <p:nvSpPr>
          <p:cNvPr id="8" name="Rectangle 7"/>
          <p:cNvSpPr/>
          <p:nvPr/>
        </p:nvSpPr>
        <p:spPr>
          <a:xfrm>
            <a:off x="6164133" y="3565488"/>
            <a:ext cx="5977680" cy="2800767"/>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Connect to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Shape the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Model the Data</a:t>
            </a:r>
          </a:p>
          <a:p>
            <a:pPr marL="742950" marR="0" lvl="0" indent="-742950" defTabSz="914400" eaLnBrk="1" fontAlgn="auto" latinLnBrk="0" hangingPunct="1">
              <a:lnSpc>
                <a:spcPct val="100000"/>
              </a:lnSpc>
              <a:spcBef>
                <a:spcPts val="0"/>
              </a:spcBef>
              <a:spcAft>
                <a:spcPts val="0"/>
              </a:spcAft>
              <a:buClrTx/>
              <a:buSzTx/>
              <a:buFont typeface="+mj-lt"/>
              <a:buAutoNum type="arabicPeriod"/>
              <a:tabLst/>
              <a:defRPr/>
            </a:pPr>
            <a:r>
              <a:rPr kumimoji="0" lang="en-US" sz="4400" b="0" i="0" u="none" strike="noStrike" kern="0" cap="none" spc="0" normalizeH="0" baseline="0" noProof="0" dirty="0">
                <a:ln>
                  <a:noFill/>
                </a:ln>
                <a:solidFill>
                  <a:schemeClr val="accent2">
                    <a:lumMod val="75000"/>
                  </a:schemeClr>
                </a:solidFill>
                <a:effectLst/>
                <a:uLnTx/>
                <a:uFillTx/>
              </a:rPr>
              <a:t>Report on the Data</a:t>
            </a:r>
          </a:p>
        </p:txBody>
      </p:sp>
      <p:pic>
        <p:nvPicPr>
          <p:cNvPr id="2" name="Picture 1"/>
          <p:cNvPicPr>
            <a:picLocks noChangeAspect="1"/>
          </p:cNvPicPr>
          <p:nvPr/>
        </p:nvPicPr>
        <p:blipFill>
          <a:blip r:embed="rId3"/>
          <a:stretch>
            <a:fillRect/>
          </a:stretch>
        </p:blipFill>
        <p:spPr>
          <a:xfrm>
            <a:off x="2618273" y="1335800"/>
            <a:ext cx="6045966" cy="1170187"/>
          </a:xfrm>
          <a:prstGeom prst="rect">
            <a:avLst/>
          </a:prstGeom>
        </p:spPr>
      </p:pic>
      <p:sp>
        <p:nvSpPr>
          <p:cNvPr id="3" name="Rectangle 2"/>
          <p:cNvSpPr/>
          <p:nvPr/>
        </p:nvSpPr>
        <p:spPr>
          <a:xfrm>
            <a:off x="6197030" y="2694048"/>
            <a:ext cx="2174570"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0" cap="none" spc="0" normalizeH="0" baseline="0" noProof="0" dirty="0">
                <a:ln>
                  <a:noFill/>
                </a:ln>
                <a:solidFill>
                  <a:schemeClr val="accent2">
                    <a:lumMod val="75000"/>
                  </a:schemeClr>
                </a:solidFill>
                <a:effectLst/>
                <a:uLnTx/>
                <a:uFillTx/>
              </a:rPr>
              <a:t>Process:</a:t>
            </a:r>
          </a:p>
        </p:txBody>
      </p:sp>
      <p:sp>
        <p:nvSpPr>
          <p:cNvPr id="6" name="Rectangle 5"/>
          <p:cNvSpPr/>
          <p:nvPr/>
        </p:nvSpPr>
        <p:spPr>
          <a:xfrm>
            <a:off x="527199" y="3565488"/>
            <a:ext cx="4439272" cy="212365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Reports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chemeClr val="bg2"/>
                </a:solidFill>
                <a:effectLst/>
                <a:uLnTx/>
                <a:uFillTx/>
              </a:rPr>
              <a:t>Dashboards</a:t>
            </a:r>
          </a:p>
        </p:txBody>
      </p:sp>
      <p:sp>
        <p:nvSpPr>
          <p:cNvPr id="7" name="Rectangle 6"/>
          <p:cNvSpPr/>
          <p:nvPr/>
        </p:nvSpPr>
        <p:spPr>
          <a:xfrm>
            <a:off x="636380" y="2694048"/>
            <a:ext cx="3496470"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0" cap="none" spc="0" normalizeH="0" baseline="0" noProof="0" dirty="0">
                <a:ln>
                  <a:noFill/>
                </a:ln>
                <a:solidFill>
                  <a:schemeClr val="bg2"/>
                </a:solidFill>
                <a:effectLst/>
                <a:uLnTx/>
                <a:uFillTx/>
              </a:rPr>
              <a:t>Components:</a:t>
            </a:r>
          </a:p>
        </p:txBody>
      </p:sp>
      <p:cxnSp>
        <p:nvCxnSpPr>
          <p:cNvPr id="5" name="Straight Connector 4"/>
          <p:cNvCxnSpPr/>
          <p:nvPr/>
        </p:nvCxnSpPr>
        <p:spPr>
          <a:xfrm>
            <a:off x="5500048" y="2975212"/>
            <a:ext cx="40943" cy="3590718"/>
          </a:xfrm>
          <a:prstGeom prst="line">
            <a:avLst/>
          </a:prstGeom>
          <a:ln w="76200">
            <a:headEnd type="none"/>
            <a:tailEnd type="non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104935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258874" y="63499"/>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2"/>
                </a:solidFill>
                <a:effectLst/>
                <a:uLnTx/>
                <a:uFillTx/>
                <a:latin typeface="+mj-lt"/>
                <a:ea typeface="+mn-ea"/>
                <a:cs typeface="Segoe UI" pitchFamily="34" charset="0"/>
              </a:rPr>
              <a:t>Power BI Desktop Views</a:t>
            </a:r>
          </a:p>
        </p:txBody>
      </p:sp>
      <p:pic>
        <p:nvPicPr>
          <p:cNvPr id="5" name="Picture 4"/>
          <p:cNvPicPr>
            <a:picLocks noChangeAspect="1"/>
          </p:cNvPicPr>
          <p:nvPr/>
        </p:nvPicPr>
        <p:blipFill>
          <a:blip r:embed="rId3"/>
          <a:stretch>
            <a:fillRect/>
          </a:stretch>
        </p:blipFill>
        <p:spPr>
          <a:xfrm>
            <a:off x="547420" y="1654073"/>
            <a:ext cx="10593641" cy="4766391"/>
          </a:xfrm>
          <a:prstGeom prst="rect">
            <a:avLst/>
          </a:prstGeom>
          <a:ln>
            <a:noFill/>
          </a:ln>
          <a:effectLst>
            <a:outerShdw blurRad="292100" dist="139700" dir="2700000" algn="tl" rotWithShape="0">
              <a:srgbClr val="333333">
                <a:alpha val="65000"/>
              </a:srgbClr>
            </a:outerShdw>
          </a:effectLst>
        </p:spPr>
      </p:pic>
      <p:grpSp>
        <p:nvGrpSpPr>
          <p:cNvPr id="6" name="Group 5"/>
          <p:cNvGrpSpPr/>
          <p:nvPr/>
        </p:nvGrpSpPr>
        <p:grpSpPr>
          <a:xfrm>
            <a:off x="1281887" y="3411794"/>
            <a:ext cx="2995145" cy="627864"/>
            <a:chOff x="1101017" y="3524255"/>
            <a:chExt cx="2938421" cy="547345"/>
          </a:xfrm>
        </p:grpSpPr>
        <p:cxnSp>
          <p:nvCxnSpPr>
            <p:cNvPr id="7" name="Straight Arrow Connector 6"/>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758462" y="3524255"/>
              <a:ext cx="2280976"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Report</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grpSp>
        <p:nvGrpSpPr>
          <p:cNvPr id="9" name="Group 8"/>
          <p:cNvGrpSpPr/>
          <p:nvPr/>
        </p:nvGrpSpPr>
        <p:grpSpPr>
          <a:xfrm>
            <a:off x="1281887" y="4037269"/>
            <a:ext cx="2995145" cy="627864"/>
            <a:chOff x="1101017" y="3524255"/>
            <a:chExt cx="2938421" cy="547345"/>
          </a:xfrm>
        </p:grpSpPr>
        <p:cxnSp>
          <p:nvCxnSpPr>
            <p:cNvPr id="10" name="Straight Arrow Connector 9"/>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758462" y="3524255"/>
              <a:ext cx="2280976"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Data</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grpSp>
        <p:nvGrpSpPr>
          <p:cNvPr id="12" name="Group 11"/>
          <p:cNvGrpSpPr/>
          <p:nvPr/>
        </p:nvGrpSpPr>
        <p:grpSpPr>
          <a:xfrm>
            <a:off x="1281887" y="4662743"/>
            <a:ext cx="3814530" cy="627864"/>
            <a:chOff x="1101017" y="3524255"/>
            <a:chExt cx="3742288" cy="547345"/>
          </a:xfrm>
        </p:grpSpPr>
        <p:cxnSp>
          <p:nvCxnSpPr>
            <p:cNvPr id="13" name="Straight Arrow Connector 12"/>
            <p:cNvCxnSpPr/>
            <p:nvPr/>
          </p:nvCxnSpPr>
          <p:spPr>
            <a:xfrm>
              <a:off x="1101017" y="3838187"/>
              <a:ext cx="657445" cy="0"/>
            </a:xfrm>
            <a:prstGeom prst="straightConnector1">
              <a:avLst/>
            </a:prstGeom>
            <a:ln w="12700">
              <a:solidFill>
                <a:schemeClr val="bg1"/>
              </a:solidFill>
              <a:headEnd type="none"/>
              <a:tailEnd type="arrow" w="sm"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758461" y="3524255"/>
              <a:ext cx="3084844" cy="547345"/>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AU" sz="2400" b="1" i="0" u="none" strike="noStrike" kern="0" cap="none" spc="0" normalizeH="0" baseline="0" noProof="0" dirty="0">
                  <a:ln>
                    <a:noFill/>
                  </a:ln>
                  <a:solidFill>
                    <a:schemeClr val="bg2"/>
                  </a:solidFill>
                  <a:effectLst/>
                  <a:uLnTx/>
                  <a:uFillTx/>
                </a:rPr>
                <a:t>Relationships</a:t>
              </a:r>
              <a:r>
                <a:rPr kumimoji="0" lang="en-AU" sz="2400" b="0" i="0" u="none" strike="noStrike" kern="0" cap="none" spc="0" normalizeH="0" baseline="0" noProof="0" dirty="0">
                  <a:ln>
                    <a:noFill/>
                  </a:ln>
                  <a:solidFill>
                    <a:schemeClr val="bg2"/>
                  </a:solidFill>
                  <a:effectLst/>
                  <a:uLnTx/>
                  <a:uFillTx/>
                </a:rPr>
                <a:t> view</a:t>
              </a:r>
              <a:endParaRPr kumimoji="0" lang="en-US" sz="2400" b="0" i="0" u="none" strike="noStrike" kern="0" cap="none" spc="0" normalizeH="0" baseline="0" noProof="0" dirty="0" err="1">
                <a:ln>
                  <a:noFill/>
                </a:ln>
                <a:solidFill>
                  <a:schemeClr val="bg2"/>
                </a:solidFill>
                <a:effectLst/>
                <a:uLnTx/>
                <a:uFillTx/>
              </a:endParaRPr>
            </a:p>
          </p:txBody>
        </p:sp>
      </p:grpSp>
    </p:spTree>
    <p:extLst>
      <p:ext uri="{BB962C8B-B14F-4D97-AF65-F5344CB8AC3E}">
        <p14:creationId xmlns:p14="http://schemas.microsoft.com/office/powerpoint/2010/main" val="42251238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a:ln>
                  <a:noFill/>
                </a:ln>
                <a:solidFill>
                  <a:srgbClr val="FFFF00"/>
                </a:solidFill>
                <a:effectLst/>
                <a:uLnTx/>
                <a:uFillTx/>
                <a:ea typeface="Segoe UI" pitchFamily="34" charset="0"/>
                <a:cs typeface="Segoe UI" pitchFamily="34" charset="0"/>
              </a:rPr>
              <a:t>Analyzing data </a:t>
            </a: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 Power BI</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pic>
        <p:nvPicPr>
          <p:cNvPr id="8" name="Picture 7" descr="C:\Users\petern\AppData\Local\Temp\vmware-petern\VMwareDnD\9912bbd5\PPE_Logo_RGB_bootcamp_600x131.png"/>
          <p:cNvPicPr>
            <a:picLocks noChangeAspect="1" noChangeArrowheads="1"/>
          </p:cNvPicPr>
          <p:nvPr/>
        </p:nvPicPr>
        <p:blipFill>
          <a:blip r:embed="rId6" cstate="print">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182" y="6287437"/>
            <a:ext cx="1876814" cy="409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25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0079" y="2866504"/>
            <a:ext cx="11885514" cy="1181862"/>
          </a:xfrm>
        </p:spPr>
        <p:txBody>
          <a:bodyPr/>
          <a:lstStyle/>
          <a:p>
            <a:r>
              <a:rPr lang="en-US" dirty="0">
                <a:solidFill>
                  <a:schemeClr val="bg1"/>
                </a:solidFill>
              </a:rPr>
              <a:t>Creating Impactful Reports</a:t>
            </a:r>
          </a:p>
        </p:txBody>
      </p:sp>
      <p:grpSp>
        <p:nvGrpSpPr>
          <p:cNvPr id="3" name="Group 2"/>
          <p:cNvGrpSpPr/>
          <p:nvPr/>
        </p:nvGrpSpPr>
        <p:grpSpPr>
          <a:xfrm>
            <a:off x="10421688" y="129129"/>
            <a:ext cx="1912694" cy="583860"/>
            <a:chOff x="10316641" y="149435"/>
            <a:chExt cx="1875360" cy="572464"/>
          </a:xfrm>
        </p:grpSpPr>
        <p:pic>
          <p:nvPicPr>
            <p:cNvPr id="4" name="Picture 3"/>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5" name="TextBox 4"/>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3605171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1803064"/>
            <a:ext cx="7514284" cy="512960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how to publish an Azure ML API</a:t>
            </a:r>
          </a:p>
          <a:p>
            <a:pPr marL="514350" indent="-514350">
              <a:lnSpc>
                <a:spcPct val="100000"/>
              </a:lnSpc>
              <a:spcBef>
                <a:spcPts val="1000"/>
              </a:spcBef>
              <a:buAutoNum type="arabicPeriod"/>
            </a:pPr>
            <a:r>
              <a:rPr lang="en-US" sz="3200" dirty="0">
                <a:solidFill>
                  <a:srgbClr val="00B050"/>
                </a:solidFill>
                <a:latin typeface="Segoe UI Light"/>
              </a:rPr>
              <a:t>Understand the access methods of Azure Storage and Intelligent processing systems</a:t>
            </a:r>
          </a:p>
          <a:p>
            <a:pPr marL="514350" indent="-514350">
              <a:lnSpc>
                <a:spcPct val="100000"/>
              </a:lnSpc>
              <a:spcBef>
                <a:spcPts val="1000"/>
              </a:spcBef>
              <a:buAutoNum type="arabicPeriod"/>
            </a:pPr>
            <a:r>
              <a:rPr lang="en-US" sz="3200" dirty="0">
                <a:solidFill>
                  <a:srgbClr val="00B050"/>
                </a:solidFill>
                <a:latin typeface="Segoe UI Light"/>
              </a:rPr>
              <a:t>Understand the options to send a HIVE query to an HDI system</a:t>
            </a:r>
          </a:p>
          <a:p>
            <a:pPr marL="514350" indent="-514350">
              <a:lnSpc>
                <a:spcPct val="100000"/>
              </a:lnSpc>
              <a:spcBef>
                <a:spcPts val="1000"/>
              </a:spcBef>
              <a:buAutoNum type="arabicPeriod"/>
            </a:pPr>
            <a:r>
              <a:rPr lang="en-US" sz="3200" dirty="0">
                <a:solidFill>
                  <a:srgbClr val="00B050"/>
                </a:solidFill>
                <a:latin typeface="Segoe UI Light"/>
              </a:rPr>
              <a:t>Use Power BI to Access Data</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a:t>
            </a:r>
            <a:r>
              <a:rPr lang="en-US" sz="5400" dirty="0">
                <a:solidFill>
                  <a:srgbClr val="005AA1"/>
                </a:solidFill>
              </a:rPr>
              <a:t>6</a:t>
            </a:r>
            <a:r>
              <a:rPr sz="5400" dirty="0">
                <a:solidFill>
                  <a:srgbClr val="005AA1"/>
                </a:solidFill>
              </a:rPr>
              <a:t>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26772410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90822"/>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Creating a Useful Report</a:t>
            </a:r>
          </a:p>
        </p:txBody>
      </p:sp>
      <p:sp>
        <p:nvSpPr>
          <p:cNvPr id="8" name="Rectangle 7"/>
          <p:cNvSpPr/>
          <p:nvPr/>
        </p:nvSpPr>
        <p:spPr>
          <a:xfrm>
            <a:off x="182490" y="1073101"/>
            <a:ext cx="12348183" cy="5729656"/>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Find and Verify your Source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Locate the most authoritative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Get permission where required</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Shape and Model the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Find the main message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Remove extraneous data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Change the types to be more effective in interactive layouts</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Select the right Graphic</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Scale, increments, axes</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Simple is better</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Tell a story</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11040131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fade">
                                      <p:cBhvr>
                                        <p:cTn id="35" dur="500"/>
                                        <p:tgtEl>
                                          <p:spTgt spid="8">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fade">
                                      <p:cBhvr>
                                        <p:cTn id="38" dur="500"/>
                                        <p:tgtEl>
                                          <p:spTgt spid="8">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fad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62528"/>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Creating Useful Dashboards</a:t>
            </a:r>
          </a:p>
        </p:txBody>
      </p:sp>
      <p:sp>
        <p:nvSpPr>
          <p:cNvPr id="8" name="Rectangle 7"/>
          <p:cNvSpPr/>
          <p:nvPr/>
        </p:nvSpPr>
        <p:spPr>
          <a:xfrm>
            <a:off x="811241" y="1325390"/>
            <a:ext cx="8671915" cy="5217339"/>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Consider the audience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Make sure you account for culture</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Single Screens where possible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Use all your whitespace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Fonts and readability</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Make the most important data the biggest</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Top right is the most valuable space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Use cards with linked charts</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rgbClr val="E79263"/>
                </a:solidFill>
                <a:effectLst/>
                <a:uLnTx/>
                <a:uFillTx/>
              </a:rPr>
              <a:t>Show information once</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64" b="0" i="0" u="none" strike="noStrike" kern="0" cap="none" spc="0" normalizeH="0" baseline="0" noProof="0" dirty="0">
                <a:ln>
                  <a:noFill/>
                </a:ln>
                <a:solidFill>
                  <a:sysClr val="windowText" lastClr="000000"/>
                </a:solidFill>
                <a:effectLst/>
                <a:uLnTx/>
                <a:uFillTx/>
              </a:rPr>
              <a:t>No data overlap</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31936741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animEffect transition="in" filter="fade">
                                      <p:cBhvr>
                                        <p:cTn id="26" dur="500"/>
                                        <p:tgtEl>
                                          <p:spTgt spid="8">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fade">
                                      <p:cBhvr>
                                        <p:cTn id="29" dur="500"/>
                                        <p:tgtEl>
                                          <p:spTgt spid="8">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animEffect transition="in" filter="fade">
                                      <p:cBhvr>
                                        <p:cTn id="37" dur="500"/>
                                        <p:tgtEl>
                                          <p:spTgt spid="8">
                                            <p:txEl>
                                              <p:pRg st="8" end="8"/>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8">
                                            <p:txEl>
                                              <p:pRg st="9" end="9"/>
                                            </p:txEl>
                                          </p:spTgt>
                                        </p:tgtEl>
                                        <p:attrNameLst>
                                          <p:attrName>style.visibility</p:attrName>
                                        </p:attrNameLst>
                                      </p:cBhvr>
                                      <p:to>
                                        <p:strVal val="visible"/>
                                      </p:to>
                                    </p:set>
                                    <p:animEffect transition="in" filter="fade">
                                      <p:cBhvr>
                                        <p:cTn id="40"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Title 1"/>
          <p:cNvSpPr txBox="1">
            <a:spLocks/>
          </p:cNvSpPr>
          <p:nvPr/>
        </p:nvSpPr>
        <p:spPr>
          <a:xfrm>
            <a:off x="126988" y="62528"/>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90000"/>
              </a:lnSpc>
              <a:spcBef>
                <a:spcPct val="0"/>
              </a:spcBef>
              <a:spcAft>
                <a:spcPts val="0"/>
              </a:spcAft>
              <a:buClrTx/>
              <a:buSzTx/>
              <a:buFontTx/>
              <a:buNone/>
              <a:tabLst/>
              <a:defRPr/>
            </a:pPr>
            <a:r>
              <a:rPr kumimoji="0" lang="en-US" sz="4799" b="0" i="0" u="none" strike="noStrike" kern="1200" cap="none" spc="-104" normalizeH="0" baseline="0" noProof="0" dirty="0">
                <a:ln w="3175">
                  <a:noFill/>
                </a:ln>
                <a:gradFill>
                  <a:gsLst>
                    <a:gs pos="1250">
                      <a:schemeClr val="tx1"/>
                    </a:gs>
                    <a:gs pos="100000">
                      <a:schemeClr val="tx1"/>
                    </a:gs>
                  </a:gsLst>
                  <a:lin ang="5400000" scaled="0"/>
                </a:gradFill>
                <a:effectLst/>
                <a:uLnTx/>
                <a:uFillTx/>
                <a:latin typeface="+mj-lt"/>
                <a:ea typeface="+mn-ea"/>
                <a:cs typeface="Segoe UI" pitchFamily="34" charset="0"/>
              </a:rPr>
              <a:t>Interaction and Integration</a:t>
            </a:r>
          </a:p>
        </p:txBody>
      </p:sp>
      <p:sp>
        <p:nvSpPr>
          <p:cNvPr id="8" name="Rectangle 7"/>
          <p:cNvSpPr/>
          <p:nvPr/>
        </p:nvSpPr>
        <p:spPr>
          <a:xfrm>
            <a:off x="381555" y="1894508"/>
            <a:ext cx="11615741" cy="4320491"/>
          </a:xfrm>
          <a:prstGeom prst="rect">
            <a:avLst/>
          </a:prstGeom>
        </p:spPr>
        <p:txBody>
          <a:bodyPr wrap="none">
            <a:spAutoFit/>
          </a:bodyPr>
          <a:lstStyle/>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Linking Charts</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Find out what the audience needs to see</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Add Slicers where needed</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Allows for one visualization to be many</a:t>
            </a:r>
          </a:p>
          <a:p>
            <a:pPr marL="457112" marR="0" lvl="0"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rgbClr val="E79263"/>
                </a:solidFill>
                <a:effectLst/>
                <a:uLnTx/>
                <a:uFillTx/>
              </a:rPr>
              <a:t>Integrate with Cortana</a:t>
            </a:r>
          </a:p>
          <a:p>
            <a:pPr marL="923394" marR="0" lvl="1" indent="-457112" defTabSz="932597"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88" b="0" i="0" u="none" strike="noStrike" kern="0" cap="none" spc="0" normalizeH="0" baseline="0" noProof="0" dirty="0">
                <a:ln>
                  <a:noFill/>
                </a:ln>
                <a:solidFill>
                  <a:sysClr val="windowText" lastClr="000000"/>
                </a:solidFill>
                <a:effectLst/>
                <a:uLnTx/>
                <a:uFillTx/>
              </a:rPr>
              <a:t>Link your accounts</a:t>
            </a:r>
          </a:p>
        </p:txBody>
      </p:sp>
      <p:grpSp>
        <p:nvGrpSpPr>
          <p:cNvPr id="6" name="Group 5"/>
          <p:cNvGrpSpPr/>
          <p:nvPr/>
        </p:nvGrpSpPr>
        <p:grpSpPr>
          <a:xfrm>
            <a:off x="10421688" y="129129"/>
            <a:ext cx="1912694" cy="583860"/>
            <a:chOff x="10316641" y="149435"/>
            <a:chExt cx="1875360" cy="572464"/>
          </a:xfrm>
        </p:grpSpPr>
        <p:pic>
          <p:nvPicPr>
            <p:cNvPr id="7" name="Picture 6"/>
            <p:cNvPicPr>
              <a:picLocks noChangeAspect="1"/>
            </p:cNvPicPr>
            <p:nvPr/>
          </p:nvPicPr>
          <p:blipFill>
            <a:blip r:embed="rId3">
              <a:duotone>
                <a:srgbClr val="D2D2D2">
                  <a:shade val="45000"/>
                  <a:satMod val="135000"/>
                </a:srgbClr>
                <a:prstClr val="white"/>
              </a:duotone>
              <a:lum bright="-32000"/>
            </a:blip>
            <a:stretch>
              <a:fillRect/>
            </a:stretch>
          </p:blipFill>
          <p:spPr>
            <a:xfrm>
              <a:off x="10316641" y="213005"/>
              <a:ext cx="484908" cy="445325"/>
            </a:xfrm>
            <a:prstGeom prst="rect">
              <a:avLst/>
            </a:prstGeom>
          </p:spPr>
        </p:pic>
        <p:sp>
          <p:nvSpPr>
            <p:cNvPr id="9" name="TextBox 8"/>
            <p:cNvSpPr txBox="1"/>
            <p:nvPr/>
          </p:nvSpPr>
          <p:spPr>
            <a:xfrm>
              <a:off x="10716157" y="149435"/>
              <a:ext cx="1475844" cy="572464"/>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040" b="0" i="0" u="none" strike="noStrike" kern="0" cap="none" spc="0" normalizeH="0" baseline="0" noProof="0" dirty="0">
                  <a:ln>
                    <a:noFill/>
                  </a:ln>
                  <a:gradFill>
                    <a:gsLst>
                      <a:gs pos="2917">
                        <a:srgbClr val="000000"/>
                      </a:gs>
                      <a:gs pos="30000">
                        <a:srgbClr val="000000"/>
                      </a:gs>
                    </a:gsLst>
                    <a:lin ang="5400000" scaled="0"/>
                  </a:gradFill>
                  <a:effectLst/>
                  <a:uLnTx/>
                  <a:uFillTx/>
                  <a:latin typeface="Segoe UI Light"/>
                </a:rPr>
                <a:t>Power BI</a:t>
              </a:r>
            </a:p>
          </p:txBody>
        </p:sp>
      </p:grpSp>
    </p:spTree>
    <p:extLst>
      <p:ext uri="{BB962C8B-B14F-4D97-AF65-F5344CB8AC3E}">
        <p14:creationId xmlns:p14="http://schemas.microsoft.com/office/powerpoint/2010/main" val="12429463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fade">
                                      <p:cBhvr>
                                        <p:cTn id="23" dur="500"/>
                                        <p:tgtEl>
                                          <p:spTgt spid="8">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animEffect transition="in" filter="fade">
                                      <p:cBhvr>
                                        <p:cTn id="26"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2" name="Text Placeholder 2"/>
          <p:cNvSpPr txBox="1">
            <a:spLocks/>
          </p:cNvSpPr>
          <p:nvPr/>
        </p:nvSpPr>
        <p:spPr>
          <a:xfrm>
            <a:off x="4484447" y="1486046"/>
            <a:ext cx="7514284" cy="450892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how to publish an Azure ML API</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the access methods of Azure Storage and Intelligent processing systems</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Understand the options to send a HIVE query to an HDI system</a:t>
            </a:r>
          </a:p>
          <a:p>
            <a:pPr marL="514350" indent="-514350">
              <a:lnSpc>
                <a:spcPct val="100000"/>
              </a:lnSpc>
              <a:spcBef>
                <a:spcPts val="1000"/>
              </a:spcBef>
              <a:buFont typeface="Arial" pitchFamily="34" charset="0"/>
              <a:buAutoNum type="arabicPeriod"/>
            </a:pPr>
            <a:r>
              <a:rPr lang="en-US" sz="3200" dirty="0">
                <a:solidFill>
                  <a:schemeClr val="bg1"/>
                </a:solidFill>
                <a:latin typeface="Segoe UI Light"/>
              </a:rPr>
              <a:t>Use Power BI to Access Data</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540302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68015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93997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Azure ML API</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55768" y="1280210"/>
            <a:ext cx="10724938" cy="5019720"/>
          </a:xfrm>
          <a:prstGeom prst="rect">
            <a:avLst/>
          </a:prstGeom>
        </p:spPr>
        <p:txBody>
          <a:bodyPr>
            <a:normAutofit fontScale="85000" lnSpcReduction="20000"/>
          </a:bodyPr>
          <a:lstStyle/>
          <a:p>
            <a:pPr marL="0" indent="0">
              <a:buNone/>
            </a:pPr>
            <a:endParaRPr lang="en-US" b="1" dirty="0"/>
          </a:p>
          <a:p>
            <a:r>
              <a:rPr lang="en-US" b="1" dirty="0"/>
              <a:t>Build the model </a:t>
            </a:r>
          </a:p>
          <a:p>
            <a:r>
              <a:rPr lang="en-US" b="1" dirty="0"/>
              <a:t>Run the Experiment</a:t>
            </a:r>
          </a:p>
          <a:p>
            <a:r>
              <a:rPr lang="en-US" b="1" dirty="0"/>
              <a:t>Create a Predictive Experiment</a:t>
            </a:r>
          </a:p>
          <a:p>
            <a:pPr lvl="1"/>
            <a:r>
              <a:rPr lang="en-US" dirty="0"/>
              <a:t>A. Click on Web Service set up button</a:t>
            </a:r>
          </a:p>
          <a:p>
            <a:pPr lvl="1"/>
            <a:r>
              <a:rPr lang="en-US" dirty="0"/>
              <a:t>B. Click on Create a Predictive Experiment</a:t>
            </a:r>
          </a:p>
          <a:p>
            <a:r>
              <a:rPr lang="en-US" b="1" dirty="0"/>
              <a:t>Modify the predictive experiment</a:t>
            </a:r>
          </a:p>
          <a:p>
            <a:pPr lvl="1"/>
            <a:r>
              <a:rPr lang="en-US" dirty="0"/>
              <a:t>A. Connect the Web Service Input to Score</a:t>
            </a:r>
          </a:p>
          <a:p>
            <a:pPr lvl="1"/>
            <a:r>
              <a:rPr lang="en-US" dirty="0"/>
              <a:t>B. Add a Project Columns after Score and only allow Scored Labels and Probabilities</a:t>
            </a:r>
          </a:p>
          <a:p>
            <a:pPr lvl="1"/>
            <a:r>
              <a:rPr lang="en-US" dirty="0"/>
              <a:t>C. Move the Web Service Output to after Project Columns module</a:t>
            </a:r>
          </a:p>
          <a:p>
            <a:r>
              <a:rPr lang="en-US" b="1" dirty="0"/>
              <a:t>Run, then deploy the Web Service</a:t>
            </a:r>
          </a:p>
          <a:p>
            <a:r>
              <a:rPr lang="en-US" b="1" dirty="0"/>
              <a:t>Test the Web Service using the Test Dialogue</a:t>
            </a:r>
          </a:p>
          <a:p>
            <a:r>
              <a:rPr lang="en-US" b="1" dirty="0"/>
              <a:t>Review Sample Code on the RRS Help Page</a:t>
            </a:r>
          </a:p>
          <a:p>
            <a:pPr marL="0" indent="0">
              <a:buNone/>
            </a:pPr>
            <a:endParaRPr lang="en-US" dirty="0"/>
          </a:p>
        </p:txBody>
      </p:sp>
      <p:sp>
        <p:nvSpPr>
          <p:cNvPr id="2" name="Title 1"/>
          <p:cNvSpPr>
            <a:spLocks noGrp="1"/>
          </p:cNvSpPr>
          <p:nvPr>
            <p:ph type="title"/>
          </p:nvPr>
        </p:nvSpPr>
        <p:spPr/>
        <p:txBody>
          <a:bodyPr/>
          <a:lstStyle/>
          <a:p>
            <a:r>
              <a:rPr lang="en-US" dirty="0"/>
              <a:t>Azure ML - Publish as a Web Service</a:t>
            </a:r>
          </a:p>
        </p:txBody>
      </p:sp>
    </p:spTree>
    <p:extLst>
      <p:ext uri="{BB962C8B-B14F-4D97-AF65-F5344CB8AC3E}">
        <p14:creationId xmlns:p14="http://schemas.microsoft.com/office/powerpoint/2010/main" val="382745631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Accessing using Intelligent Processing</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Cortana</a:t>
            </a:r>
          </a:p>
        </p:txBody>
      </p:sp>
      <p:pic>
        <p:nvPicPr>
          <p:cNvPr id="8" name="Picture 7"/>
          <p:cNvPicPr>
            <a:picLocks noChangeAspect="1"/>
          </p:cNvPicPr>
          <p:nvPr/>
        </p:nvPicPr>
        <p:blipFill>
          <a:blip r:embed="rId3"/>
          <a:stretch>
            <a:fillRect/>
          </a:stretch>
        </p:blipFill>
        <p:spPr>
          <a:xfrm>
            <a:off x="8427663" y="1212849"/>
            <a:ext cx="3470293" cy="8087022"/>
          </a:xfrm>
          <a:prstGeom prst="rect">
            <a:avLst/>
          </a:prstGeom>
        </p:spPr>
      </p:pic>
      <p:pic>
        <p:nvPicPr>
          <p:cNvPr id="9" name="Picture 8"/>
          <p:cNvPicPr>
            <a:picLocks noChangeAspect="1"/>
          </p:cNvPicPr>
          <p:nvPr/>
        </p:nvPicPr>
        <p:blipFill>
          <a:blip r:embed="rId4"/>
          <a:stretch>
            <a:fillRect/>
          </a:stretch>
        </p:blipFill>
        <p:spPr>
          <a:xfrm>
            <a:off x="3533165" y="295274"/>
            <a:ext cx="3007484" cy="4851360"/>
          </a:xfrm>
          <a:prstGeom prst="rect">
            <a:avLst/>
          </a:prstGeom>
        </p:spPr>
      </p:pic>
      <p:pic>
        <p:nvPicPr>
          <p:cNvPr id="10" name="Picture 9"/>
          <p:cNvPicPr>
            <a:picLocks noChangeAspect="1"/>
          </p:cNvPicPr>
          <p:nvPr/>
        </p:nvPicPr>
        <p:blipFill>
          <a:blip r:embed="rId5"/>
          <a:stretch>
            <a:fillRect/>
          </a:stretch>
        </p:blipFill>
        <p:spPr>
          <a:xfrm>
            <a:off x="6070640" y="4306488"/>
            <a:ext cx="2090776" cy="2459736"/>
          </a:xfrm>
          <a:prstGeom prst="rect">
            <a:avLst/>
          </a:prstGeom>
        </p:spPr>
      </p:pic>
    </p:spTree>
    <p:extLst>
      <p:ext uri="{BB962C8B-B14F-4D97-AF65-F5344CB8AC3E}">
        <p14:creationId xmlns:p14="http://schemas.microsoft.com/office/powerpoint/2010/main" val="333187152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3.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3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5.xml><?xml version="1.0" encoding="utf-8"?>
<a:theme xmlns:a="http://schemas.openxmlformats.org/drawingml/2006/main" name="Power BI Template">
  <a:themeElements>
    <a:clrScheme name="New Power BI L300 colors">
      <a:dk1>
        <a:srgbClr val="505050"/>
      </a:dk1>
      <a:lt1>
        <a:srgbClr val="FFFFFF"/>
      </a:lt1>
      <a:dk2>
        <a:srgbClr val="0078D7"/>
      </a:dk2>
      <a:lt2>
        <a:srgbClr val="EAEAEA"/>
      </a:lt2>
      <a:accent1>
        <a:srgbClr val="0078D7"/>
      </a:accent1>
      <a:accent2>
        <a:srgbClr val="FF8C00"/>
      </a:accent2>
      <a:accent3>
        <a:srgbClr val="FF8C00"/>
      </a:accent3>
      <a:accent4>
        <a:srgbClr val="107C10"/>
      </a:accent4>
      <a:accent5>
        <a:srgbClr val="107C10"/>
      </a:accent5>
      <a:accent6>
        <a:srgbClr val="00B0F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6.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a386001cfb475e71d9c289d83f4224ff">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56d52bee22a2d005e8866caae1afc15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92A0014F-F34A-4EA9-9DF7-E031430603DF}">
  <ds:schemaRefs>
    <ds:schemaRef ds:uri="http://schemas.microsoft.com/sharepoint/v3/contenttype/forms"/>
  </ds:schemaRefs>
</ds:datastoreItem>
</file>

<file path=customXml/itemProps2.xml><?xml version="1.0" encoding="utf-8"?>
<ds:datastoreItem xmlns:ds="http://schemas.openxmlformats.org/officeDocument/2006/customXml" ds:itemID="{A11B97C5-5AC3-4057-AC94-C57DFADCF8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605928-68C6-45B1-89BF-350C6E45F7FA}">
  <ds:schemaRefs>
    <ds:schemaRef ds:uri="http://purl.org/dc/elements/1.1/"/>
    <ds:schemaRef ds:uri="http://schemas.microsoft.com/office/2006/metadata/properties"/>
    <ds:schemaRef ds:uri="http://schemas.microsoft.com/sharepoint/v3"/>
    <ds:schemaRef ds:uri="http://purl.org/dc/terms/"/>
    <ds:schemaRef ds:uri="http://schemas.openxmlformats.org/package/2006/metadata/core-properties"/>
    <ds:schemaRef ds:uri="9bc6b55d-a734-43bd-8eab-fb065c703cf5"/>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1413</Words>
  <Application>Microsoft Office PowerPoint</Application>
  <PresentationFormat>Custom</PresentationFormat>
  <Paragraphs>268</Paragraphs>
  <Slides>23</Slides>
  <Notes>23</Notes>
  <HiddenSlides>0</HiddenSlides>
  <MMClips>0</MMClips>
  <ScaleCrop>false</ScaleCrop>
  <HeadingPairs>
    <vt:vector size="8" baseType="variant">
      <vt:variant>
        <vt:lpstr>Fonts Used</vt:lpstr>
      </vt:variant>
      <vt:variant>
        <vt:i4>13</vt:i4>
      </vt:variant>
      <vt:variant>
        <vt:lpstr>Theme</vt:lpstr>
      </vt:variant>
      <vt:variant>
        <vt:i4>8</vt:i4>
      </vt:variant>
      <vt:variant>
        <vt:lpstr>Embedded OLE Servers</vt:lpstr>
      </vt:variant>
      <vt:variant>
        <vt:i4>1</vt:i4>
      </vt:variant>
      <vt:variant>
        <vt:lpstr>Slide Titles</vt:lpstr>
      </vt:variant>
      <vt:variant>
        <vt:i4>23</vt:i4>
      </vt:variant>
    </vt:vector>
  </HeadingPairs>
  <TitlesOfParts>
    <vt:vector size="45" baseType="lpstr">
      <vt:lpstr>SimSun</vt:lpstr>
      <vt:lpstr>Arial</vt:lpstr>
      <vt:lpstr>Calibri</vt:lpstr>
      <vt:lpstr>Calibri Light</vt:lpstr>
      <vt:lpstr>Cambria</vt:lpstr>
      <vt:lpstr>Consolas</vt:lpstr>
      <vt:lpstr>Courier New</vt:lpstr>
      <vt:lpstr>Myriad Pro</vt:lpstr>
      <vt:lpstr>Segoe UI</vt:lpstr>
      <vt:lpstr>Segoe UI Light</vt:lpstr>
      <vt:lpstr>Times New Roman</vt:lpstr>
      <vt:lpstr>Verdana</vt:lpstr>
      <vt:lpstr>Wingdings</vt:lpstr>
      <vt:lpstr>1_WHITE TEMPLATE</vt:lpstr>
      <vt:lpstr>2_WHITE TEMPLATE</vt:lpstr>
      <vt:lpstr>COLOR TEMPLATE</vt:lpstr>
      <vt:lpstr>3_WHITE TEMPLATE</vt:lpstr>
      <vt:lpstr>Power BI Template</vt:lpstr>
      <vt:lpstr>FY15 Enterprise identity theme</vt:lpstr>
      <vt:lpstr>Office Theme</vt:lpstr>
      <vt:lpstr>1_SQLintersection</vt:lpstr>
      <vt:lpstr>think-cell Slide</vt:lpstr>
      <vt:lpstr>PowerPoint Presentation</vt:lpstr>
      <vt:lpstr>PowerPoint Presentation</vt:lpstr>
      <vt:lpstr>The Data Science Process and Platform</vt:lpstr>
      <vt:lpstr>The Team Data Science Process </vt:lpstr>
      <vt:lpstr>The Cortana Intelligence Platform</vt:lpstr>
      <vt:lpstr>Module 1:  Azure ML API</vt:lpstr>
      <vt:lpstr>Azure ML - Publish as a Web Service</vt:lpstr>
      <vt:lpstr>Module 2:  Accessing using Intelligent Processing</vt:lpstr>
      <vt:lpstr>Cortana</vt:lpstr>
      <vt:lpstr>Options for Data Sourcing</vt:lpstr>
      <vt:lpstr>Module 3:  Querying with HIVE</vt:lpstr>
      <vt:lpstr>Hive Query in Ambari</vt:lpstr>
      <vt:lpstr>Module 4:  Querying with Power BI</vt:lpstr>
      <vt:lpstr>PowerPoint Presentation</vt:lpstr>
      <vt:lpstr>PowerPoint Presentation</vt:lpstr>
      <vt:lpstr>PowerPoint Presentation</vt:lpstr>
      <vt:lpstr>PowerPoint Presentation</vt:lpstr>
      <vt:lpstr>Lab:</vt:lpstr>
      <vt:lpstr>Creating Impactful Reports</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2016-06-29T18:45:58Z</dcterms:created>
  <dcterms:modified xsi:type="dcterms:W3CDTF">2017-02-14T13:00:24Z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